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84" r:id="rId3"/>
    <p:sldId id="470" r:id="rId4"/>
    <p:sldId id="471" r:id="rId5"/>
    <p:sldId id="451" r:id="rId6"/>
    <p:sldId id="308" r:id="rId7"/>
    <p:sldId id="325" r:id="rId8"/>
    <p:sldId id="333" r:id="rId9"/>
    <p:sldId id="402" r:id="rId10"/>
    <p:sldId id="455" r:id="rId11"/>
    <p:sldId id="486" r:id="rId12"/>
    <p:sldId id="487" r:id="rId13"/>
    <p:sldId id="488" r:id="rId14"/>
    <p:sldId id="489" r:id="rId15"/>
    <p:sldId id="459" r:id="rId16"/>
    <p:sldId id="460" r:id="rId17"/>
    <p:sldId id="462" r:id="rId18"/>
    <p:sldId id="472" r:id="rId19"/>
    <p:sldId id="473" r:id="rId20"/>
    <p:sldId id="476" r:id="rId21"/>
    <p:sldId id="479" r:id="rId22"/>
    <p:sldId id="474" r:id="rId23"/>
    <p:sldId id="490" r:id="rId24"/>
    <p:sldId id="477" r:id="rId25"/>
    <p:sldId id="478" r:id="rId26"/>
    <p:sldId id="482" r:id="rId27"/>
    <p:sldId id="483" r:id="rId28"/>
    <p:sldId id="467" r:id="rId29"/>
    <p:sldId id="484" r:id="rId30"/>
    <p:sldId id="485" r:id="rId31"/>
    <p:sldId id="480" r:id="rId32"/>
    <p:sldId id="481" r:id="rId33"/>
    <p:sldId id="469" r:id="rId34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93EA863-8958-A346-8E29-251D76A4A510}">
          <p14:sldIdLst>
            <p14:sldId id="256"/>
            <p14:sldId id="384"/>
            <p14:sldId id="470"/>
            <p14:sldId id="471"/>
            <p14:sldId id="451"/>
            <p14:sldId id="308"/>
            <p14:sldId id="325"/>
            <p14:sldId id="333"/>
            <p14:sldId id="402"/>
            <p14:sldId id="455"/>
            <p14:sldId id="486"/>
            <p14:sldId id="487"/>
            <p14:sldId id="488"/>
            <p14:sldId id="489"/>
            <p14:sldId id="459"/>
            <p14:sldId id="460"/>
            <p14:sldId id="462"/>
            <p14:sldId id="472"/>
            <p14:sldId id="473"/>
            <p14:sldId id="476"/>
            <p14:sldId id="479"/>
            <p14:sldId id="474"/>
            <p14:sldId id="490"/>
            <p14:sldId id="477"/>
            <p14:sldId id="478"/>
            <p14:sldId id="482"/>
            <p14:sldId id="483"/>
            <p14:sldId id="467"/>
            <p14:sldId id="484"/>
            <p14:sldId id="485"/>
            <p14:sldId id="480"/>
            <p14:sldId id="481"/>
            <p14:sldId id="4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76">
          <p15:clr>
            <a:srgbClr val="A4A3A4"/>
          </p15:clr>
        </p15:guide>
        <p15:guide id="2" pos="480">
          <p15:clr>
            <a:srgbClr val="A4A3A4"/>
          </p15:clr>
        </p15:guide>
        <p15:guide id="3" pos="5280">
          <p15:clr>
            <a:srgbClr val="A4A3A4"/>
          </p15:clr>
        </p15:guide>
        <p15:guide id="4" pos="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781C3"/>
    <a:srgbClr val="000066"/>
    <a:srgbClr val="CCCCCC"/>
    <a:srgbClr val="E8E6E9"/>
    <a:srgbClr val="FFFFFF"/>
    <a:srgbClr val="999999"/>
    <a:srgbClr val="990033"/>
    <a:srgbClr val="00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2" autoAdjust="0"/>
    <p:restoredTop sz="94345" autoAdjust="0"/>
  </p:normalViewPr>
  <p:slideViewPr>
    <p:cSldViewPr>
      <p:cViewPr varScale="1">
        <p:scale>
          <a:sx n="84" d="100"/>
          <a:sy n="84" d="100"/>
        </p:scale>
        <p:origin x="1406" y="77"/>
      </p:cViewPr>
      <p:guideLst>
        <p:guide orient="horz" pos="4176"/>
        <p:guide pos="480"/>
        <p:guide pos="5280"/>
        <p:guide pos="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eau:Desktop:SRR:STLT%20model%20illustration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0498220640569401E-2"/>
          <c:y val="3.4031413612565398E-2"/>
          <c:w val="0.57295373665480398"/>
          <c:h val="0.899214659685864"/>
        </c:manualLayout>
      </c:layout>
      <c:scatterChart>
        <c:scatterStyle val="lineMarker"/>
        <c:varyColors val="0"/>
        <c:ser>
          <c:idx val="1"/>
          <c:order val="0"/>
          <c:tx>
            <c:v>xsi(t) = xsi(0)+mu*t</c:v>
          </c:tx>
          <c:spPr>
            <a:ln w="3175">
              <a:solidFill>
                <a:srgbClr val="1FB714"/>
              </a:solidFill>
              <a:prstDash val="sysDash"/>
            </a:ln>
          </c:spPr>
          <c:marker>
            <c:symbol val="none"/>
          </c:marker>
          <c:xVal>
            <c:numRef>
              <c:f>'chart data'!$C$8:$C$128</c:f>
              <c:numCache>
                <c:formatCode>0.000</c:formatCode>
                <c:ptCount val="121"/>
                <c:pt idx="0">
                  <c:v>0</c:v>
                </c:pt>
                <c:pt idx="1">
                  <c:v>8.3333333333333301E-2</c:v>
                </c:pt>
                <c:pt idx="2">
                  <c:v>0.16666666666666699</c:v>
                </c:pt>
                <c:pt idx="3">
                  <c:v>0.25</c:v>
                </c:pt>
                <c:pt idx="4">
                  <c:v>0.33333333333333298</c:v>
                </c:pt>
                <c:pt idx="5">
                  <c:v>0.41666666666666702</c:v>
                </c:pt>
                <c:pt idx="6">
                  <c:v>0.5</c:v>
                </c:pt>
                <c:pt idx="7">
                  <c:v>0.58333333333333304</c:v>
                </c:pt>
                <c:pt idx="8">
                  <c:v>0.66666666666666696</c:v>
                </c:pt>
                <c:pt idx="9">
                  <c:v>0.75</c:v>
                </c:pt>
                <c:pt idx="10">
                  <c:v>0.83333333333333304</c:v>
                </c:pt>
                <c:pt idx="11">
                  <c:v>0.91666666666666696</c:v>
                </c:pt>
                <c:pt idx="12">
                  <c:v>1</c:v>
                </c:pt>
                <c:pt idx="13">
                  <c:v>1.083333333333333</c:v>
                </c:pt>
                <c:pt idx="14">
                  <c:v>1.166666666666667</c:v>
                </c:pt>
                <c:pt idx="15">
                  <c:v>1.25</c:v>
                </c:pt>
                <c:pt idx="16">
                  <c:v>1.333333333333333</c:v>
                </c:pt>
                <c:pt idx="17">
                  <c:v>1.416666666666667</c:v>
                </c:pt>
                <c:pt idx="18">
                  <c:v>1.5</c:v>
                </c:pt>
                <c:pt idx="19">
                  <c:v>1.583333333333333</c:v>
                </c:pt>
                <c:pt idx="20">
                  <c:v>1.666666666666667</c:v>
                </c:pt>
                <c:pt idx="21">
                  <c:v>1.75</c:v>
                </c:pt>
                <c:pt idx="22">
                  <c:v>1.833333333333333</c:v>
                </c:pt>
                <c:pt idx="23">
                  <c:v>1.916666666666667</c:v>
                </c:pt>
                <c:pt idx="24">
                  <c:v>2</c:v>
                </c:pt>
                <c:pt idx="25">
                  <c:v>2.083333333333333</c:v>
                </c:pt>
                <c:pt idx="26">
                  <c:v>2.1666666666666661</c:v>
                </c:pt>
                <c:pt idx="27">
                  <c:v>2.25</c:v>
                </c:pt>
                <c:pt idx="28">
                  <c:v>2.333333333333333</c:v>
                </c:pt>
                <c:pt idx="29">
                  <c:v>2.4166666666666661</c:v>
                </c:pt>
                <c:pt idx="30">
                  <c:v>2.5</c:v>
                </c:pt>
                <c:pt idx="31">
                  <c:v>2.583333333333333</c:v>
                </c:pt>
                <c:pt idx="32">
                  <c:v>2.6666666666666661</c:v>
                </c:pt>
                <c:pt idx="33">
                  <c:v>2.75</c:v>
                </c:pt>
                <c:pt idx="34">
                  <c:v>2.833333333333333</c:v>
                </c:pt>
                <c:pt idx="35">
                  <c:v>2.9166666666666661</c:v>
                </c:pt>
                <c:pt idx="36">
                  <c:v>3</c:v>
                </c:pt>
                <c:pt idx="37">
                  <c:v>3.083333333333333</c:v>
                </c:pt>
                <c:pt idx="38">
                  <c:v>3.1666666666666661</c:v>
                </c:pt>
                <c:pt idx="39">
                  <c:v>3.25</c:v>
                </c:pt>
                <c:pt idx="40">
                  <c:v>3.333333333333333</c:v>
                </c:pt>
                <c:pt idx="41">
                  <c:v>3.4166666666666661</c:v>
                </c:pt>
                <c:pt idx="42">
                  <c:v>3.5</c:v>
                </c:pt>
                <c:pt idx="43">
                  <c:v>3.583333333333333</c:v>
                </c:pt>
                <c:pt idx="44">
                  <c:v>3.6666666666666661</c:v>
                </c:pt>
                <c:pt idx="45">
                  <c:v>3.75</c:v>
                </c:pt>
                <c:pt idx="46">
                  <c:v>3.833333333333333</c:v>
                </c:pt>
                <c:pt idx="47">
                  <c:v>3.9166666666666661</c:v>
                </c:pt>
                <c:pt idx="48">
                  <c:v>4</c:v>
                </c:pt>
                <c:pt idx="49">
                  <c:v>4.083333333333333</c:v>
                </c:pt>
                <c:pt idx="50">
                  <c:v>4.166666666666667</c:v>
                </c:pt>
                <c:pt idx="51">
                  <c:v>4.25</c:v>
                </c:pt>
                <c:pt idx="52">
                  <c:v>4.3333333333333321</c:v>
                </c:pt>
                <c:pt idx="53">
                  <c:v>4.4166666666666661</c:v>
                </c:pt>
                <c:pt idx="54">
                  <c:v>4.5</c:v>
                </c:pt>
                <c:pt idx="55">
                  <c:v>4.583333333333333</c:v>
                </c:pt>
                <c:pt idx="56">
                  <c:v>4.666666666666667</c:v>
                </c:pt>
                <c:pt idx="57">
                  <c:v>4.75</c:v>
                </c:pt>
                <c:pt idx="58">
                  <c:v>4.8333333333333321</c:v>
                </c:pt>
                <c:pt idx="59">
                  <c:v>4.9166666666666661</c:v>
                </c:pt>
                <c:pt idx="60">
                  <c:v>5</c:v>
                </c:pt>
                <c:pt idx="61">
                  <c:v>5.083333333333333</c:v>
                </c:pt>
                <c:pt idx="62">
                  <c:v>5.166666666666667</c:v>
                </c:pt>
                <c:pt idx="63">
                  <c:v>5.25</c:v>
                </c:pt>
                <c:pt idx="64">
                  <c:v>5.3333333333333321</c:v>
                </c:pt>
                <c:pt idx="65">
                  <c:v>5.4166666666666661</c:v>
                </c:pt>
                <c:pt idx="66">
                  <c:v>5.5</c:v>
                </c:pt>
                <c:pt idx="67">
                  <c:v>5.583333333333333</c:v>
                </c:pt>
                <c:pt idx="68">
                  <c:v>5.666666666666667</c:v>
                </c:pt>
                <c:pt idx="69">
                  <c:v>5.75</c:v>
                </c:pt>
                <c:pt idx="70">
                  <c:v>5.8333333333333321</c:v>
                </c:pt>
                <c:pt idx="71">
                  <c:v>5.9166666666666661</c:v>
                </c:pt>
                <c:pt idx="72">
                  <c:v>6</c:v>
                </c:pt>
                <c:pt idx="73">
                  <c:v>6.083333333333333</c:v>
                </c:pt>
                <c:pt idx="74">
                  <c:v>6.166666666666667</c:v>
                </c:pt>
                <c:pt idx="75">
                  <c:v>6.25</c:v>
                </c:pt>
                <c:pt idx="76">
                  <c:v>6.3333333333333321</c:v>
                </c:pt>
                <c:pt idx="77">
                  <c:v>6.4166666666666661</c:v>
                </c:pt>
                <c:pt idx="78">
                  <c:v>6.5</c:v>
                </c:pt>
                <c:pt idx="79">
                  <c:v>6.583333333333333</c:v>
                </c:pt>
                <c:pt idx="80">
                  <c:v>6.666666666666667</c:v>
                </c:pt>
                <c:pt idx="81">
                  <c:v>6.75</c:v>
                </c:pt>
                <c:pt idx="82">
                  <c:v>6.8333333333333321</c:v>
                </c:pt>
                <c:pt idx="83">
                  <c:v>6.9166666666666661</c:v>
                </c:pt>
                <c:pt idx="84">
                  <c:v>7</c:v>
                </c:pt>
                <c:pt idx="85">
                  <c:v>7.083333333333333</c:v>
                </c:pt>
                <c:pt idx="86">
                  <c:v>7.166666666666667</c:v>
                </c:pt>
                <c:pt idx="87">
                  <c:v>7.25</c:v>
                </c:pt>
                <c:pt idx="88">
                  <c:v>7.3333333333333321</c:v>
                </c:pt>
                <c:pt idx="89">
                  <c:v>7.4166666666666661</c:v>
                </c:pt>
                <c:pt idx="90">
                  <c:v>7.5</c:v>
                </c:pt>
                <c:pt idx="91">
                  <c:v>7.583333333333333</c:v>
                </c:pt>
                <c:pt idx="92">
                  <c:v>7.666666666666667</c:v>
                </c:pt>
                <c:pt idx="93">
                  <c:v>7.75</c:v>
                </c:pt>
                <c:pt idx="94">
                  <c:v>7.8333333333333321</c:v>
                </c:pt>
                <c:pt idx="95">
                  <c:v>7.9166666666666661</c:v>
                </c:pt>
                <c:pt idx="96">
                  <c:v>8</c:v>
                </c:pt>
                <c:pt idx="97">
                  <c:v>8.0833333333333321</c:v>
                </c:pt>
                <c:pt idx="98">
                  <c:v>8.1666666666666696</c:v>
                </c:pt>
                <c:pt idx="99">
                  <c:v>8.25</c:v>
                </c:pt>
                <c:pt idx="100">
                  <c:v>8.3333333333333321</c:v>
                </c:pt>
                <c:pt idx="101">
                  <c:v>8.4166666666666696</c:v>
                </c:pt>
                <c:pt idx="102">
                  <c:v>8.5</c:v>
                </c:pt>
                <c:pt idx="103">
                  <c:v>8.5833333333333321</c:v>
                </c:pt>
                <c:pt idx="104">
                  <c:v>8.6666666666666696</c:v>
                </c:pt>
                <c:pt idx="105">
                  <c:v>8.75</c:v>
                </c:pt>
                <c:pt idx="106">
                  <c:v>8.8333333333333321</c:v>
                </c:pt>
                <c:pt idx="107">
                  <c:v>8.9166666666666696</c:v>
                </c:pt>
                <c:pt idx="108">
                  <c:v>9</c:v>
                </c:pt>
                <c:pt idx="109">
                  <c:v>9.0833333333333321</c:v>
                </c:pt>
                <c:pt idx="110">
                  <c:v>9.1666666666666696</c:v>
                </c:pt>
                <c:pt idx="111">
                  <c:v>9.25</c:v>
                </c:pt>
                <c:pt idx="112">
                  <c:v>9.3333333333333321</c:v>
                </c:pt>
                <c:pt idx="113">
                  <c:v>9.4166666666666696</c:v>
                </c:pt>
                <c:pt idx="114">
                  <c:v>9.5</c:v>
                </c:pt>
                <c:pt idx="115">
                  <c:v>9.5833333333333321</c:v>
                </c:pt>
                <c:pt idx="116">
                  <c:v>9.6666666666666696</c:v>
                </c:pt>
                <c:pt idx="117">
                  <c:v>9.75</c:v>
                </c:pt>
                <c:pt idx="118">
                  <c:v>9.8333333333333321</c:v>
                </c:pt>
                <c:pt idx="119">
                  <c:v>9.9166666666666696</c:v>
                </c:pt>
                <c:pt idx="120">
                  <c:v>10</c:v>
                </c:pt>
              </c:numCache>
            </c:numRef>
          </c:xVal>
          <c:yVal>
            <c:numRef>
              <c:f>'chart data'!$E$8:$E$128</c:f>
              <c:numCache>
                <c:formatCode>0.000</c:formatCode>
                <c:ptCount val="121"/>
                <c:pt idx="0">
                  <c:v>4.5429331153232013</c:v>
                </c:pt>
                <c:pt idx="1">
                  <c:v>4.54459978198987</c:v>
                </c:pt>
                <c:pt idx="2">
                  <c:v>4.5462664486565361</c:v>
                </c:pt>
                <c:pt idx="3">
                  <c:v>4.5479331153232012</c:v>
                </c:pt>
                <c:pt idx="4">
                  <c:v>4.5495997819898699</c:v>
                </c:pt>
                <c:pt idx="5">
                  <c:v>4.5512664486565351</c:v>
                </c:pt>
                <c:pt idx="6">
                  <c:v>4.5529331153232011</c:v>
                </c:pt>
                <c:pt idx="7">
                  <c:v>4.554599781989868</c:v>
                </c:pt>
                <c:pt idx="8">
                  <c:v>4.5562664486565341</c:v>
                </c:pt>
                <c:pt idx="9">
                  <c:v>4.557933115323201</c:v>
                </c:pt>
                <c:pt idx="10">
                  <c:v>4.5595997819898697</c:v>
                </c:pt>
                <c:pt idx="11">
                  <c:v>4.561266448656534</c:v>
                </c:pt>
                <c:pt idx="12">
                  <c:v>4.5629331153232009</c:v>
                </c:pt>
                <c:pt idx="13">
                  <c:v>4.5645997819898669</c:v>
                </c:pt>
                <c:pt idx="14">
                  <c:v>4.5662664486565339</c:v>
                </c:pt>
                <c:pt idx="15">
                  <c:v>4.5679331153232017</c:v>
                </c:pt>
                <c:pt idx="16">
                  <c:v>4.5695997819898704</c:v>
                </c:pt>
                <c:pt idx="17">
                  <c:v>4.5712664486565382</c:v>
                </c:pt>
                <c:pt idx="18">
                  <c:v>4.5729331153232007</c:v>
                </c:pt>
                <c:pt idx="19">
                  <c:v>4.5745997819898703</c:v>
                </c:pt>
                <c:pt idx="20">
                  <c:v>4.5762664486565381</c:v>
                </c:pt>
                <c:pt idx="21">
                  <c:v>4.5779331153232006</c:v>
                </c:pt>
                <c:pt idx="22">
                  <c:v>4.5795997819898702</c:v>
                </c:pt>
                <c:pt idx="23">
                  <c:v>4.5812664486565371</c:v>
                </c:pt>
                <c:pt idx="24">
                  <c:v>4.5829331153232014</c:v>
                </c:pt>
                <c:pt idx="25">
                  <c:v>4.5845997819898701</c:v>
                </c:pt>
                <c:pt idx="26">
                  <c:v>4.5862664486565361</c:v>
                </c:pt>
                <c:pt idx="27">
                  <c:v>4.5879331153232012</c:v>
                </c:pt>
                <c:pt idx="28">
                  <c:v>4.58959978198987</c:v>
                </c:pt>
                <c:pt idx="29">
                  <c:v>4.5912664486565351</c:v>
                </c:pt>
                <c:pt idx="30">
                  <c:v>4.5929331153232011</c:v>
                </c:pt>
                <c:pt idx="31">
                  <c:v>4.5945997819898681</c:v>
                </c:pt>
                <c:pt idx="32">
                  <c:v>4.5962664486565341</c:v>
                </c:pt>
                <c:pt idx="33">
                  <c:v>4.597933115323201</c:v>
                </c:pt>
                <c:pt idx="34">
                  <c:v>4.5995997819898697</c:v>
                </c:pt>
                <c:pt idx="35">
                  <c:v>4.601266448656534</c:v>
                </c:pt>
                <c:pt idx="36">
                  <c:v>4.6029331153232009</c:v>
                </c:pt>
                <c:pt idx="37">
                  <c:v>4.604599781989867</c:v>
                </c:pt>
                <c:pt idx="38">
                  <c:v>4.6062664486565339</c:v>
                </c:pt>
                <c:pt idx="39">
                  <c:v>4.6079331153232017</c:v>
                </c:pt>
                <c:pt idx="40">
                  <c:v>4.6095997819898704</c:v>
                </c:pt>
                <c:pt idx="41">
                  <c:v>4.6112664486565338</c:v>
                </c:pt>
                <c:pt idx="42">
                  <c:v>4.6129331153232016</c:v>
                </c:pt>
                <c:pt idx="43">
                  <c:v>4.6145997819898668</c:v>
                </c:pt>
                <c:pt idx="44">
                  <c:v>4.6162664486565337</c:v>
                </c:pt>
                <c:pt idx="45">
                  <c:v>4.6179331153232006</c:v>
                </c:pt>
                <c:pt idx="46">
                  <c:v>4.6195997819898702</c:v>
                </c:pt>
                <c:pt idx="47">
                  <c:v>4.6212664486565327</c:v>
                </c:pt>
                <c:pt idx="48">
                  <c:v>4.6229331153231996</c:v>
                </c:pt>
                <c:pt idx="49">
                  <c:v>4.6245997819898683</c:v>
                </c:pt>
                <c:pt idx="50">
                  <c:v>4.6262664486565344</c:v>
                </c:pt>
                <c:pt idx="51">
                  <c:v>4.6279331153231986</c:v>
                </c:pt>
                <c:pt idx="52">
                  <c:v>4.62959978198987</c:v>
                </c:pt>
                <c:pt idx="53">
                  <c:v>4.6312664486565351</c:v>
                </c:pt>
                <c:pt idx="54">
                  <c:v>4.6329331153232012</c:v>
                </c:pt>
                <c:pt idx="55">
                  <c:v>4.6345997819898681</c:v>
                </c:pt>
                <c:pt idx="56">
                  <c:v>4.6362664486565341</c:v>
                </c:pt>
                <c:pt idx="57">
                  <c:v>4.6379331153232011</c:v>
                </c:pt>
                <c:pt idx="58">
                  <c:v>4.6395997819898698</c:v>
                </c:pt>
                <c:pt idx="59">
                  <c:v>4.641266448656534</c:v>
                </c:pt>
                <c:pt idx="60">
                  <c:v>4.642933115323201</c:v>
                </c:pt>
                <c:pt idx="61">
                  <c:v>4.644599781989867</c:v>
                </c:pt>
                <c:pt idx="62">
                  <c:v>4.6462664486565339</c:v>
                </c:pt>
                <c:pt idx="63">
                  <c:v>4.6479331153232017</c:v>
                </c:pt>
                <c:pt idx="64">
                  <c:v>4.6495997819898696</c:v>
                </c:pt>
                <c:pt idx="65">
                  <c:v>4.6512664486565338</c:v>
                </c:pt>
                <c:pt idx="66">
                  <c:v>4.6529331153232016</c:v>
                </c:pt>
                <c:pt idx="67">
                  <c:v>4.6545997819898668</c:v>
                </c:pt>
                <c:pt idx="68">
                  <c:v>4.6562664486565337</c:v>
                </c:pt>
                <c:pt idx="69">
                  <c:v>4.6579331153232006</c:v>
                </c:pt>
                <c:pt idx="70">
                  <c:v>4.6595997819898702</c:v>
                </c:pt>
                <c:pt idx="71">
                  <c:v>4.6612664486565336</c:v>
                </c:pt>
                <c:pt idx="72">
                  <c:v>4.6629331153231997</c:v>
                </c:pt>
                <c:pt idx="73">
                  <c:v>4.6645997819898684</c:v>
                </c:pt>
                <c:pt idx="74">
                  <c:v>4.6662664486565344</c:v>
                </c:pt>
                <c:pt idx="75">
                  <c:v>4.6679331153231987</c:v>
                </c:pt>
                <c:pt idx="76">
                  <c:v>4.66959978198987</c:v>
                </c:pt>
                <c:pt idx="77">
                  <c:v>4.6712664486565352</c:v>
                </c:pt>
                <c:pt idx="78">
                  <c:v>4.6729331153232012</c:v>
                </c:pt>
                <c:pt idx="79">
                  <c:v>4.6745997819898681</c:v>
                </c:pt>
                <c:pt idx="80">
                  <c:v>4.6762664486565342</c:v>
                </c:pt>
                <c:pt idx="81">
                  <c:v>4.6779331153232011</c:v>
                </c:pt>
                <c:pt idx="82">
                  <c:v>4.6795997819898698</c:v>
                </c:pt>
                <c:pt idx="83">
                  <c:v>4.6812664486565341</c:v>
                </c:pt>
                <c:pt idx="84">
                  <c:v>4.682933115323201</c:v>
                </c:pt>
                <c:pt idx="85">
                  <c:v>4.684599781989867</c:v>
                </c:pt>
                <c:pt idx="86">
                  <c:v>4.686266448656534</c:v>
                </c:pt>
                <c:pt idx="87">
                  <c:v>4.6879331153232009</c:v>
                </c:pt>
                <c:pt idx="88">
                  <c:v>4.6895997819898696</c:v>
                </c:pt>
                <c:pt idx="89">
                  <c:v>4.6912664486565339</c:v>
                </c:pt>
                <c:pt idx="90">
                  <c:v>4.6929331153232017</c:v>
                </c:pt>
                <c:pt idx="91">
                  <c:v>4.6945997819898668</c:v>
                </c:pt>
                <c:pt idx="92">
                  <c:v>4.6962664486565338</c:v>
                </c:pt>
                <c:pt idx="93">
                  <c:v>4.6979331153232007</c:v>
                </c:pt>
                <c:pt idx="94">
                  <c:v>4.6995997819898703</c:v>
                </c:pt>
                <c:pt idx="95">
                  <c:v>4.7012664486565381</c:v>
                </c:pt>
                <c:pt idx="96">
                  <c:v>4.7029331153232006</c:v>
                </c:pt>
                <c:pt idx="97">
                  <c:v>4.7045997819898702</c:v>
                </c:pt>
                <c:pt idx="98">
                  <c:v>4.7062664486565371</c:v>
                </c:pt>
                <c:pt idx="99">
                  <c:v>4.7079331153232014</c:v>
                </c:pt>
                <c:pt idx="100">
                  <c:v>4.7095997819898701</c:v>
                </c:pt>
                <c:pt idx="101">
                  <c:v>4.7112664486565361</c:v>
                </c:pt>
                <c:pt idx="102">
                  <c:v>4.7129331153232012</c:v>
                </c:pt>
                <c:pt idx="103">
                  <c:v>4.7145997819898682</c:v>
                </c:pt>
                <c:pt idx="104">
                  <c:v>4.7162664486565351</c:v>
                </c:pt>
                <c:pt idx="105">
                  <c:v>4.7179331153232011</c:v>
                </c:pt>
                <c:pt idx="106">
                  <c:v>4.7195997819898698</c:v>
                </c:pt>
                <c:pt idx="107">
                  <c:v>4.7212664486565341</c:v>
                </c:pt>
                <c:pt idx="108">
                  <c:v>4.722933115323201</c:v>
                </c:pt>
                <c:pt idx="109">
                  <c:v>4.7245997819898671</c:v>
                </c:pt>
                <c:pt idx="110">
                  <c:v>4.726266448656534</c:v>
                </c:pt>
                <c:pt idx="111">
                  <c:v>4.7279331153232009</c:v>
                </c:pt>
                <c:pt idx="112">
                  <c:v>4.7295997819898696</c:v>
                </c:pt>
                <c:pt idx="113">
                  <c:v>4.7312664486565383</c:v>
                </c:pt>
                <c:pt idx="114">
                  <c:v>4.7329331153232008</c:v>
                </c:pt>
                <c:pt idx="115">
                  <c:v>4.7345997819898704</c:v>
                </c:pt>
                <c:pt idx="116">
                  <c:v>4.7362664486565382</c:v>
                </c:pt>
                <c:pt idx="117">
                  <c:v>4.7379331153232007</c:v>
                </c:pt>
                <c:pt idx="118">
                  <c:v>4.7395997819898703</c:v>
                </c:pt>
                <c:pt idx="119">
                  <c:v>4.7412664486565381</c:v>
                </c:pt>
                <c:pt idx="120">
                  <c:v>4.7429331153232006</c:v>
                </c:pt>
              </c:numCache>
            </c:numRef>
          </c:yVal>
          <c:smooth val="0"/>
        </c:ser>
        <c:ser>
          <c:idx val="3"/>
          <c:order val="1"/>
          <c:tx>
            <c:v>xsi(t)+1/2sig^2*t = xsi(0)+(mu+1/2sig^2)*t</c:v>
          </c:tx>
          <c:spPr>
            <a:ln w="3175">
              <a:solidFill>
                <a:srgbClr val="339966"/>
              </a:solidFill>
              <a:prstDash val="sysDash"/>
            </a:ln>
          </c:spPr>
          <c:marker>
            <c:symbol val="none"/>
          </c:marker>
          <c:xVal>
            <c:numRef>
              <c:f>'chart data'!$C$8:$C$128</c:f>
              <c:numCache>
                <c:formatCode>0.000</c:formatCode>
                <c:ptCount val="121"/>
                <c:pt idx="0">
                  <c:v>0</c:v>
                </c:pt>
                <c:pt idx="1">
                  <c:v>8.3333333333333301E-2</c:v>
                </c:pt>
                <c:pt idx="2">
                  <c:v>0.16666666666666699</c:v>
                </c:pt>
                <c:pt idx="3">
                  <c:v>0.25</c:v>
                </c:pt>
                <c:pt idx="4">
                  <c:v>0.33333333333333298</c:v>
                </c:pt>
                <c:pt idx="5">
                  <c:v>0.41666666666666702</c:v>
                </c:pt>
                <c:pt idx="6">
                  <c:v>0.5</c:v>
                </c:pt>
                <c:pt idx="7">
                  <c:v>0.58333333333333304</c:v>
                </c:pt>
                <c:pt idx="8">
                  <c:v>0.66666666666666696</c:v>
                </c:pt>
                <c:pt idx="9">
                  <c:v>0.75</c:v>
                </c:pt>
                <c:pt idx="10">
                  <c:v>0.83333333333333304</c:v>
                </c:pt>
                <c:pt idx="11">
                  <c:v>0.91666666666666696</c:v>
                </c:pt>
                <c:pt idx="12">
                  <c:v>1</c:v>
                </c:pt>
                <c:pt idx="13">
                  <c:v>1.083333333333333</c:v>
                </c:pt>
                <c:pt idx="14">
                  <c:v>1.166666666666667</c:v>
                </c:pt>
                <c:pt idx="15">
                  <c:v>1.25</c:v>
                </c:pt>
                <c:pt idx="16">
                  <c:v>1.333333333333333</c:v>
                </c:pt>
                <c:pt idx="17">
                  <c:v>1.416666666666667</c:v>
                </c:pt>
                <c:pt idx="18">
                  <c:v>1.5</c:v>
                </c:pt>
                <c:pt idx="19">
                  <c:v>1.583333333333333</c:v>
                </c:pt>
                <c:pt idx="20">
                  <c:v>1.666666666666667</c:v>
                </c:pt>
                <c:pt idx="21">
                  <c:v>1.75</c:v>
                </c:pt>
                <c:pt idx="22">
                  <c:v>1.833333333333333</c:v>
                </c:pt>
                <c:pt idx="23">
                  <c:v>1.916666666666667</c:v>
                </c:pt>
                <c:pt idx="24">
                  <c:v>2</c:v>
                </c:pt>
                <c:pt idx="25">
                  <c:v>2.083333333333333</c:v>
                </c:pt>
                <c:pt idx="26">
                  <c:v>2.1666666666666661</c:v>
                </c:pt>
                <c:pt idx="27">
                  <c:v>2.25</c:v>
                </c:pt>
                <c:pt idx="28">
                  <c:v>2.333333333333333</c:v>
                </c:pt>
                <c:pt idx="29">
                  <c:v>2.4166666666666661</c:v>
                </c:pt>
                <c:pt idx="30">
                  <c:v>2.5</c:v>
                </c:pt>
                <c:pt idx="31">
                  <c:v>2.583333333333333</c:v>
                </c:pt>
                <c:pt idx="32">
                  <c:v>2.6666666666666661</c:v>
                </c:pt>
                <c:pt idx="33">
                  <c:v>2.75</c:v>
                </c:pt>
                <c:pt idx="34">
                  <c:v>2.833333333333333</c:v>
                </c:pt>
                <c:pt idx="35">
                  <c:v>2.9166666666666661</c:v>
                </c:pt>
                <c:pt idx="36">
                  <c:v>3</c:v>
                </c:pt>
                <c:pt idx="37">
                  <c:v>3.083333333333333</c:v>
                </c:pt>
                <c:pt idx="38">
                  <c:v>3.1666666666666661</c:v>
                </c:pt>
                <c:pt idx="39">
                  <c:v>3.25</c:v>
                </c:pt>
                <c:pt idx="40">
                  <c:v>3.333333333333333</c:v>
                </c:pt>
                <c:pt idx="41">
                  <c:v>3.4166666666666661</c:v>
                </c:pt>
                <c:pt idx="42">
                  <c:v>3.5</c:v>
                </c:pt>
                <c:pt idx="43">
                  <c:v>3.583333333333333</c:v>
                </c:pt>
                <c:pt idx="44">
                  <c:v>3.6666666666666661</c:v>
                </c:pt>
                <c:pt idx="45">
                  <c:v>3.75</c:v>
                </c:pt>
                <c:pt idx="46">
                  <c:v>3.833333333333333</c:v>
                </c:pt>
                <c:pt idx="47">
                  <c:v>3.9166666666666661</c:v>
                </c:pt>
                <c:pt idx="48">
                  <c:v>4</c:v>
                </c:pt>
                <c:pt idx="49">
                  <c:v>4.083333333333333</c:v>
                </c:pt>
                <c:pt idx="50">
                  <c:v>4.166666666666667</c:v>
                </c:pt>
                <c:pt idx="51">
                  <c:v>4.25</c:v>
                </c:pt>
                <c:pt idx="52">
                  <c:v>4.3333333333333321</c:v>
                </c:pt>
                <c:pt idx="53">
                  <c:v>4.4166666666666661</c:v>
                </c:pt>
                <c:pt idx="54">
                  <c:v>4.5</c:v>
                </c:pt>
                <c:pt idx="55">
                  <c:v>4.583333333333333</c:v>
                </c:pt>
                <c:pt idx="56">
                  <c:v>4.666666666666667</c:v>
                </c:pt>
                <c:pt idx="57">
                  <c:v>4.75</c:v>
                </c:pt>
                <c:pt idx="58">
                  <c:v>4.8333333333333321</c:v>
                </c:pt>
                <c:pt idx="59">
                  <c:v>4.9166666666666661</c:v>
                </c:pt>
                <c:pt idx="60">
                  <c:v>5</c:v>
                </c:pt>
                <c:pt idx="61">
                  <c:v>5.083333333333333</c:v>
                </c:pt>
                <c:pt idx="62">
                  <c:v>5.166666666666667</c:v>
                </c:pt>
                <c:pt idx="63">
                  <c:v>5.25</c:v>
                </c:pt>
                <c:pt idx="64">
                  <c:v>5.3333333333333321</c:v>
                </c:pt>
                <c:pt idx="65">
                  <c:v>5.4166666666666661</c:v>
                </c:pt>
                <c:pt idx="66">
                  <c:v>5.5</c:v>
                </c:pt>
                <c:pt idx="67">
                  <c:v>5.583333333333333</c:v>
                </c:pt>
                <c:pt idx="68">
                  <c:v>5.666666666666667</c:v>
                </c:pt>
                <c:pt idx="69">
                  <c:v>5.75</c:v>
                </c:pt>
                <c:pt idx="70">
                  <c:v>5.8333333333333321</c:v>
                </c:pt>
                <c:pt idx="71">
                  <c:v>5.9166666666666661</c:v>
                </c:pt>
                <c:pt idx="72">
                  <c:v>6</c:v>
                </c:pt>
                <c:pt idx="73">
                  <c:v>6.083333333333333</c:v>
                </c:pt>
                <c:pt idx="74">
                  <c:v>6.166666666666667</c:v>
                </c:pt>
                <c:pt idx="75">
                  <c:v>6.25</c:v>
                </c:pt>
                <c:pt idx="76">
                  <c:v>6.3333333333333321</c:v>
                </c:pt>
                <c:pt idx="77">
                  <c:v>6.4166666666666661</c:v>
                </c:pt>
                <c:pt idx="78">
                  <c:v>6.5</c:v>
                </c:pt>
                <c:pt idx="79">
                  <c:v>6.583333333333333</c:v>
                </c:pt>
                <c:pt idx="80">
                  <c:v>6.666666666666667</c:v>
                </c:pt>
                <c:pt idx="81">
                  <c:v>6.75</c:v>
                </c:pt>
                <c:pt idx="82">
                  <c:v>6.8333333333333321</c:v>
                </c:pt>
                <c:pt idx="83">
                  <c:v>6.9166666666666661</c:v>
                </c:pt>
                <c:pt idx="84">
                  <c:v>7</c:v>
                </c:pt>
                <c:pt idx="85">
                  <c:v>7.083333333333333</c:v>
                </c:pt>
                <c:pt idx="86">
                  <c:v>7.166666666666667</c:v>
                </c:pt>
                <c:pt idx="87">
                  <c:v>7.25</c:v>
                </c:pt>
                <c:pt idx="88">
                  <c:v>7.3333333333333321</c:v>
                </c:pt>
                <c:pt idx="89">
                  <c:v>7.4166666666666661</c:v>
                </c:pt>
                <c:pt idx="90">
                  <c:v>7.5</c:v>
                </c:pt>
                <c:pt idx="91">
                  <c:v>7.583333333333333</c:v>
                </c:pt>
                <c:pt idx="92">
                  <c:v>7.666666666666667</c:v>
                </c:pt>
                <c:pt idx="93">
                  <c:v>7.75</c:v>
                </c:pt>
                <c:pt idx="94">
                  <c:v>7.8333333333333321</c:v>
                </c:pt>
                <c:pt idx="95">
                  <c:v>7.9166666666666661</c:v>
                </c:pt>
                <c:pt idx="96">
                  <c:v>8</c:v>
                </c:pt>
                <c:pt idx="97">
                  <c:v>8.0833333333333321</c:v>
                </c:pt>
                <c:pt idx="98">
                  <c:v>8.1666666666666696</c:v>
                </c:pt>
                <c:pt idx="99">
                  <c:v>8.25</c:v>
                </c:pt>
                <c:pt idx="100">
                  <c:v>8.3333333333333321</c:v>
                </c:pt>
                <c:pt idx="101">
                  <c:v>8.4166666666666696</c:v>
                </c:pt>
                <c:pt idx="102">
                  <c:v>8.5</c:v>
                </c:pt>
                <c:pt idx="103">
                  <c:v>8.5833333333333321</c:v>
                </c:pt>
                <c:pt idx="104">
                  <c:v>8.6666666666666696</c:v>
                </c:pt>
                <c:pt idx="105">
                  <c:v>8.75</c:v>
                </c:pt>
                <c:pt idx="106">
                  <c:v>8.8333333333333321</c:v>
                </c:pt>
                <c:pt idx="107">
                  <c:v>8.9166666666666696</c:v>
                </c:pt>
                <c:pt idx="108">
                  <c:v>9</c:v>
                </c:pt>
                <c:pt idx="109">
                  <c:v>9.0833333333333321</c:v>
                </c:pt>
                <c:pt idx="110">
                  <c:v>9.1666666666666696</c:v>
                </c:pt>
                <c:pt idx="111">
                  <c:v>9.25</c:v>
                </c:pt>
                <c:pt idx="112">
                  <c:v>9.3333333333333321</c:v>
                </c:pt>
                <c:pt idx="113">
                  <c:v>9.4166666666666696</c:v>
                </c:pt>
                <c:pt idx="114">
                  <c:v>9.5</c:v>
                </c:pt>
                <c:pt idx="115">
                  <c:v>9.5833333333333321</c:v>
                </c:pt>
                <c:pt idx="116">
                  <c:v>9.6666666666666696</c:v>
                </c:pt>
                <c:pt idx="117">
                  <c:v>9.75</c:v>
                </c:pt>
                <c:pt idx="118">
                  <c:v>9.8333333333333321</c:v>
                </c:pt>
                <c:pt idx="119">
                  <c:v>9.9166666666666696</c:v>
                </c:pt>
                <c:pt idx="120">
                  <c:v>10</c:v>
                </c:pt>
              </c:numCache>
            </c:numRef>
          </c:xVal>
          <c:yVal>
            <c:numRef>
              <c:f>'chart data'!$G$8:$G$128</c:f>
              <c:numCache>
                <c:formatCode>0.000</c:formatCode>
                <c:ptCount val="121"/>
                <c:pt idx="0">
                  <c:v>4.5429331153232013</c:v>
                </c:pt>
                <c:pt idx="1">
                  <c:v>4.5455879486565287</c:v>
                </c:pt>
                <c:pt idx="2">
                  <c:v>4.5482427819898703</c:v>
                </c:pt>
                <c:pt idx="3">
                  <c:v>4.5508976153232013</c:v>
                </c:pt>
                <c:pt idx="4">
                  <c:v>4.5535524486565349</c:v>
                </c:pt>
                <c:pt idx="5">
                  <c:v>4.5562072819898702</c:v>
                </c:pt>
                <c:pt idx="6">
                  <c:v>4.5588621153232003</c:v>
                </c:pt>
                <c:pt idx="7">
                  <c:v>4.5615169486565277</c:v>
                </c:pt>
                <c:pt idx="8">
                  <c:v>4.5641717819898684</c:v>
                </c:pt>
                <c:pt idx="9">
                  <c:v>4.5668266153232011</c:v>
                </c:pt>
                <c:pt idx="10">
                  <c:v>4.5694814486565347</c:v>
                </c:pt>
                <c:pt idx="11">
                  <c:v>4.5721362819898683</c:v>
                </c:pt>
                <c:pt idx="12">
                  <c:v>4.5747911153232002</c:v>
                </c:pt>
                <c:pt idx="13">
                  <c:v>4.5774459486565346</c:v>
                </c:pt>
                <c:pt idx="14">
                  <c:v>4.58010078198987</c:v>
                </c:pt>
                <c:pt idx="15">
                  <c:v>4.582755615323201</c:v>
                </c:pt>
                <c:pt idx="16">
                  <c:v>4.5854104486565346</c:v>
                </c:pt>
                <c:pt idx="17">
                  <c:v>4.58806528198987</c:v>
                </c:pt>
                <c:pt idx="18">
                  <c:v>4.5907201153232</c:v>
                </c:pt>
                <c:pt idx="19">
                  <c:v>4.5933749486565292</c:v>
                </c:pt>
                <c:pt idx="20">
                  <c:v>4.5960297819898699</c:v>
                </c:pt>
                <c:pt idx="21">
                  <c:v>4.5986846153232017</c:v>
                </c:pt>
                <c:pt idx="22">
                  <c:v>4.6013394486565344</c:v>
                </c:pt>
                <c:pt idx="23">
                  <c:v>4.603994281989868</c:v>
                </c:pt>
                <c:pt idx="24">
                  <c:v>4.6066491153231999</c:v>
                </c:pt>
                <c:pt idx="25">
                  <c:v>4.6093039486565344</c:v>
                </c:pt>
                <c:pt idx="26">
                  <c:v>4.6119587819898671</c:v>
                </c:pt>
                <c:pt idx="27">
                  <c:v>4.6146136153232007</c:v>
                </c:pt>
                <c:pt idx="28">
                  <c:v>4.6172684486565343</c:v>
                </c:pt>
                <c:pt idx="29">
                  <c:v>4.619923281989867</c:v>
                </c:pt>
                <c:pt idx="30">
                  <c:v>4.6225781153232006</c:v>
                </c:pt>
                <c:pt idx="31">
                  <c:v>4.625232948656528</c:v>
                </c:pt>
                <c:pt idx="32">
                  <c:v>4.6278877819898678</c:v>
                </c:pt>
                <c:pt idx="33">
                  <c:v>4.6305426153232014</c:v>
                </c:pt>
                <c:pt idx="34">
                  <c:v>4.633197448656535</c:v>
                </c:pt>
                <c:pt idx="35">
                  <c:v>4.6358522819898669</c:v>
                </c:pt>
                <c:pt idx="36">
                  <c:v>4.6385071153232014</c:v>
                </c:pt>
                <c:pt idx="37">
                  <c:v>4.641161948656535</c:v>
                </c:pt>
                <c:pt idx="38">
                  <c:v>4.6438167819898668</c:v>
                </c:pt>
                <c:pt idx="39">
                  <c:v>4.6464716153232013</c:v>
                </c:pt>
                <c:pt idx="40">
                  <c:v>4.6491264486565349</c:v>
                </c:pt>
                <c:pt idx="41">
                  <c:v>4.6517812819898667</c:v>
                </c:pt>
                <c:pt idx="42">
                  <c:v>4.6544361153231977</c:v>
                </c:pt>
                <c:pt idx="43">
                  <c:v>4.6570909486565277</c:v>
                </c:pt>
                <c:pt idx="44">
                  <c:v>4.6597457819898702</c:v>
                </c:pt>
                <c:pt idx="45">
                  <c:v>4.6624006153231976</c:v>
                </c:pt>
                <c:pt idx="46">
                  <c:v>4.6650554486565277</c:v>
                </c:pt>
                <c:pt idx="47">
                  <c:v>4.6677102819898657</c:v>
                </c:pt>
                <c:pt idx="48">
                  <c:v>4.6703651153232002</c:v>
                </c:pt>
                <c:pt idx="49">
                  <c:v>4.6730199486565347</c:v>
                </c:pt>
                <c:pt idx="50">
                  <c:v>4.6756747819898701</c:v>
                </c:pt>
                <c:pt idx="51">
                  <c:v>4.6783296153232001</c:v>
                </c:pt>
                <c:pt idx="52">
                  <c:v>4.6809844486565266</c:v>
                </c:pt>
                <c:pt idx="53">
                  <c:v>4.68363928198987</c:v>
                </c:pt>
                <c:pt idx="54">
                  <c:v>4.6862941153232001</c:v>
                </c:pt>
                <c:pt idx="55">
                  <c:v>4.6889489486565292</c:v>
                </c:pt>
                <c:pt idx="56">
                  <c:v>4.6916037819898699</c:v>
                </c:pt>
                <c:pt idx="57">
                  <c:v>4.6942586153232018</c:v>
                </c:pt>
                <c:pt idx="58">
                  <c:v>4.6969134486565292</c:v>
                </c:pt>
                <c:pt idx="59">
                  <c:v>4.6995682819898672</c:v>
                </c:pt>
                <c:pt idx="60">
                  <c:v>4.7022231153231999</c:v>
                </c:pt>
                <c:pt idx="61">
                  <c:v>4.7048779486565291</c:v>
                </c:pt>
                <c:pt idx="62">
                  <c:v>4.7075327819898671</c:v>
                </c:pt>
                <c:pt idx="63">
                  <c:v>4.7101876153232016</c:v>
                </c:pt>
                <c:pt idx="64">
                  <c:v>4.7128424486565343</c:v>
                </c:pt>
                <c:pt idx="65">
                  <c:v>4.7154972819898671</c:v>
                </c:pt>
                <c:pt idx="66">
                  <c:v>4.7181521153232007</c:v>
                </c:pt>
                <c:pt idx="67">
                  <c:v>4.7208069486565289</c:v>
                </c:pt>
                <c:pt idx="68">
                  <c:v>4.7234617819898697</c:v>
                </c:pt>
                <c:pt idx="69">
                  <c:v>4.7261166153232006</c:v>
                </c:pt>
                <c:pt idx="70">
                  <c:v>4.7287714486565342</c:v>
                </c:pt>
                <c:pt idx="71">
                  <c:v>4.7314262819898696</c:v>
                </c:pt>
                <c:pt idx="72">
                  <c:v>4.7340811153232014</c:v>
                </c:pt>
                <c:pt idx="73">
                  <c:v>4.736735948656535</c:v>
                </c:pt>
                <c:pt idx="74">
                  <c:v>4.7393907819898704</c:v>
                </c:pt>
                <c:pt idx="75">
                  <c:v>4.7420456153232013</c:v>
                </c:pt>
                <c:pt idx="76">
                  <c:v>4.744700448656535</c:v>
                </c:pt>
                <c:pt idx="77">
                  <c:v>4.7473552819898668</c:v>
                </c:pt>
                <c:pt idx="78">
                  <c:v>4.7500101153232013</c:v>
                </c:pt>
                <c:pt idx="79">
                  <c:v>4.7526649486565349</c:v>
                </c:pt>
                <c:pt idx="80">
                  <c:v>4.7553197819898703</c:v>
                </c:pt>
                <c:pt idx="81">
                  <c:v>4.7579746153231977</c:v>
                </c:pt>
                <c:pt idx="82">
                  <c:v>4.7606294486565339</c:v>
                </c:pt>
                <c:pt idx="83">
                  <c:v>4.7632842819898684</c:v>
                </c:pt>
                <c:pt idx="84">
                  <c:v>4.7659391153232011</c:v>
                </c:pt>
                <c:pt idx="85">
                  <c:v>4.7685939486565347</c:v>
                </c:pt>
                <c:pt idx="86">
                  <c:v>4.7712487819898701</c:v>
                </c:pt>
                <c:pt idx="87">
                  <c:v>4.7739036153232002</c:v>
                </c:pt>
                <c:pt idx="88">
                  <c:v>4.7765584486565338</c:v>
                </c:pt>
                <c:pt idx="89">
                  <c:v>4.7792132819898701</c:v>
                </c:pt>
                <c:pt idx="90">
                  <c:v>4.7818681153232001</c:v>
                </c:pt>
                <c:pt idx="91">
                  <c:v>4.7845229486565346</c:v>
                </c:pt>
                <c:pt idx="92">
                  <c:v>4.78717778198987</c:v>
                </c:pt>
                <c:pt idx="93">
                  <c:v>4.7898326153232</c:v>
                </c:pt>
                <c:pt idx="94">
                  <c:v>4.7924874486565292</c:v>
                </c:pt>
                <c:pt idx="95">
                  <c:v>4.7951422819898681</c:v>
                </c:pt>
                <c:pt idx="96">
                  <c:v>4.7977971153232</c:v>
                </c:pt>
                <c:pt idx="97">
                  <c:v>4.8004519486565291</c:v>
                </c:pt>
                <c:pt idx="98">
                  <c:v>4.8031067819898681</c:v>
                </c:pt>
                <c:pt idx="99">
                  <c:v>4.8057616153232008</c:v>
                </c:pt>
                <c:pt idx="100">
                  <c:v>4.8084164486565291</c:v>
                </c:pt>
                <c:pt idx="101">
                  <c:v>4.8110712819898671</c:v>
                </c:pt>
                <c:pt idx="102">
                  <c:v>4.8137261153232007</c:v>
                </c:pt>
                <c:pt idx="103">
                  <c:v>4.816380948656529</c:v>
                </c:pt>
                <c:pt idx="104">
                  <c:v>4.819035781989867</c:v>
                </c:pt>
                <c:pt idx="105">
                  <c:v>4.8216906153232006</c:v>
                </c:pt>
                <c:pt idx="106">
                  <c:v>4.8243454486565289</c:v>
                </c:pt>
                <c:pt idx="107">
                  <c:v>4.8270002819898679</c:v>
                </c:pt>
                <c:pt idx="108">
                  <c:v>4.8296551153232006</c:v>
                </c:pt>
                <c:pt idx="109">
                  <c:v>4.8323099486565351</c:v>
                </c:pt>
                <c:pt idx="110">
                  <c:v>4.8349647819898669</c:v>
                </c:pt>
                <c:pt idx="111">
                  <c:v>4.8376196153232014</c:v>
                </c:pt>
                <c:pt idx="112">
                  <c:v>4.840274448656535</c:v>
                </c:pt>
                <c:pt idx="113">
                  <c:v>4.8429292819898668</c:v>
                </c:pt>
                <c:pt idx="114">
                  <c:v>4.8455841153231987</c:v>
                </c:pt>
                <c:pt idx="115">
                  <c:v>4.8482389486565349</c:v>
                </c:pt>
                <c:pt idx="116">
                  <c:v>4.8508937819898703</c:v>
                </c:pt>
                <c:pt idx="117">
                  <c:v>4.8535486153232013</c:v>
                </c:pt>
                <c:pt idx="118">
                  <c:v>4.856203448656534</c:v>
                </c:pt>
                <c:pt idx="119">
                  <c:v>4.8588582819898667</c:v>
                </c:pt>
                <c:pt idx="120">
                  <c:v>4.8615131153232012</c:v>
                </c:pt>
              </c:numCache>
            </c:numRef>
          </c:yVal>
          <c:smooth val="0"/>
        </c:ser>
        <c:ser>
          <c:idx val="5"/>
          <c:order val="2"/>
          <c:tx>
            <c:v>expected spot price</c:v>
          </c:tx>
          <c:spPr>
            <a:ln w="28575">
              <a:noFill/>
            </a:ln>
          </c:spPr>
          <c:marker>
            <c:symbol val="square"/>
            <c:size val="5"/>
            <c:spPr>
              <a:solidFill>
                <a:srgbClr val="DD0806"/>
              </a:solidFill>
              <a:ln>
                <a:solidFill>
                  <a:srgbClr val="DD0806"/>
                </a:solidFill>
                <a:prstDash val="solid"/>
              </a:ln>
            </c:spPr>
          </c:marker>
          <c:xVal>
            <c:numRef>
              <c:f>'chart data'!$C$8:$C$128</c:f>
              <c:numCache>
                <c:formatCode>0.000</c:formatCode>
                <c:ptCount val="121"/>
                <c:pt idx="0">
                  <c:v>0</c:v>
                </c:pt>
                <c:pt idx="1">
                  <c:v>8.3333333333333301E-2</c:v>
                </c:pt>
                <c:pt idx="2">
                  <c:v>0.16666666666666699</c:v>
                </c:pt>
                <c:pt idx="3">
                  <c:v>0.25</c:v>
                </c:pt>
                <c:pt idx="4">
                  <c:v>0.33333333333333298</c:v>
                </c:pt>
                <c:pt idx="5">
                  <c:v>0.41666666666666702</c:v>
                </c:pt>
                <c:pt idx="6">
                  <c:v>0.5</c:v>
                </c:pt>
                <c:pt idx="7">
                  <c:v>0.58333333333333304</c:v>
                </c:pt>
                <c:pt idx="8">
                  <c:v>0.66666666666666696</c:v>
                </c:pt>
                <c:pt idx="9">
                  <c:v>0.75</c:v>
                </c:pt>
                <c:pt idx="10">
                  <c:v>0.83333333333333304</c:v>
                </c:pt>
                <c:pt idx="11">
                  <c:v>0.91666666666666696</c:v>
                </c:pt>
                <c:pt idx="12">
                  <c:v>1</c:v>
                </c:pt>
                <c:pt idx="13">
                  <c:v>1.083333333333333</c:v>
                </c:pt>
                <c:pt idx="14">
                  <c:v>1.166666666666667</c:v>
                </c:pt>
                <c:pt idx="15">
                  <c:v>1.25</c:v>
                </c:pt>
                <c:pt idx="16">
                  <c:v>1.333333333333333</c:v>
                </c:pt>
                <c:pt idx="17">
                  <c:v>1.416666666666667</c:v>
                </c:pt>
                <c:pt idx="18">
                  <c:v>1.5</c:v>
                </c:pt>
                <c:pt idx="19">
                  <c:v>1.583333333333333</c:v>
                </c:pt>
                <c:pt idx="20">
                  <c:v>1.666666666666667</c:v>
                </c:pt>
                <c:pt idx="21">
                  <c:v>1.75</c:v>
                </c:pt>
                <c:pt idx="22">
                  <c:v>1.833333333333333</c:v>
                </c:pt>
                <c:pt idx="23">
                  <c:v>1.916666666666667</c:v>
                </c:pt>
                <c:pt idx="24">
                  <c:v>2</c:v>
                </c:pt>
                <c:pt idx="25">
                  <c:v>2.083333333333333</c:v>
                </c:pt>
                <c:pt idx="26">
                  <c:v>2.1666666666666661</c:v>
                </c:pt>
                <c:pt idx="27">
                  <c:v>2.25</c:v>
                </c:pt>
                <c:pt idx="28">
                  <c:v>2.333333333333333</c:v>
                </c:pt>
                <c:pt idx="29">
                  <c:v>2.4166666666666661</c:v>
                </c:pt>
                <c:pt idx="30">
                  <c:v>2.5</c:v>
                </c:pt>
                <c:pt idx="31">
                  <c:v>2.583333333333333</c:v>
                </c:pt>
                <c:pt idx="32">
                  <c:v>2.6666666666666661</c:v>
                </c:pt>
                <c:pt idx="33">
                  <c:v>2.75</c:v>
                </c:pt>
                <c:pt idx="34">
                  <c:v>2.833333333333333</c:v>
                </c:pt>
                <c:pt idx="35">
                  <c:v>2.9166666666666661</c:v>
                </c:pt>
                <c:pt idx="36">
                  <c:v>3</c:v>
                </c:pt>
                <c:pt idx="37">
                  <c:v>3.083333333333333</c:v>
                </c:pt>
                <c:pt idx="38">
                  <c:v>3.1666666666666661</c:v>
                </c:pt>
                <c:pt idx="39">
                  <c:v>3.25</c:v>
                </c:pt>
                <c:pt idx="40">
                  <c:v>3.333333333333333</c:v>
                </c:pt>
                <c:pt idx="41">
                  <c:v>3.4166666666666661</c:v>
                </c:pt>
                <c:pt idx="42">
                  <c:v>3.5</c:v>
                </c:pt>
                <c:pt idx="43">
                  <c:v>3.583333333333333</c:v>
                </c:pt>
                <c:pt idx="44">
                  <c:v>3.6666666666666661</c:v>
                </c:pt>
                <c:pt idx="45">
                  <c:v>3.75</c:v>
                </c:pt>
                <c:pt idx="46">
                  <c:v>3.833333333333333</c:v>
                </c:pt>
                <c:pt idx="47">
                  <c:v>3.9166666666666661</c:v>
                </c:pt>
                <c:pt idx="48">
                  <c:v>4</c:v>
                </c:pt>
                <c:pt idx="49">
                  <c:v>4.083333333333333</c:v>
                </c:pt>
                <c:pt idx="50">
                  <c:v>4.166666666666667</c:v>
                </c:pt>
                <c:pt idx="51">
                  <c:v>4.25</c:v>
                </c:pt>
                <c:pt idx="52">
                  <c:v>4.3333333333333321</c:v>
                </c:pt>
                <c:pt idx="53">
                  <c:v>4.4166666666666661</c:v>
                </c:pt>
                <c:pt idx="54">
                  <c:v>4.5</c:v>
                </c:pt>
                <c:pt idx="55">
                  <c:v>4.583333333333333</c:v>
                </c:pt>
                <c:pt idx="56">
                  <c:v>4.666666666666667</c:v>
                </c:pt>
                <c:pt idx="57">
                  <c:v>4.75</c:v>
                </c:pt>
                <c:pt idx="58">
                  <c:v>4.8333333333333321</c:v>
                </c:pt>
                <c:pt idx="59">
                  <c:v>4.9166666666666661</c:v>
                </c:pt>
                <c:pt idx="60">
                  <c:v>5</c:v>
                </c:pt>
                <c:pt idx="61">
                  <c:v>5.083333333333333</c:v>
                </c:pt>
                <c:pt idx="62">
                  <c:v>5.166666666666667</c:v>
                </c:pt>
                <c:pt idx="63">
                  <c:v>5.25</c:v>
                </c:pt>
                <c:pt idx="64">
                  <c:v>5.3333333333333321</c:v>
                </c:pt>
                <c:pt idx="65">
                  <c:v>5.4166666666666661</c:v>
                </c:pt>
                <c:pt idx="66">
                  <c:v>5.5</c:v>
                </c:pt>
                <c:pt idx="67">
                  <c:v>5.583333333333333</c:v>
                </c:pt>
                <c:pt idx="68">
                  <c:v>5.666666666666667</c:v>
                </c:pt>
                <c:pt idx="69">
                  <c:v>5.75</c:v>
                </c:pt>
                <c:pt idx="70">
                  <c:v>5.8333333333333321</c:v>
                </c:pt>
                <c:pt idx="71">
                  <c:v>5.9166666666666661</c:v>
                </c:pt>
                <c:pt idx="72">
                  <c:v>6</c:v>
                </c:pt>
                <c:pt idx="73">
                  <c:v>6.083333333333333</c:v>
                </c:pt>
                <c:pt idx="74">
                  <c:v>6.166666666666667</c:v>
                </c:pt>
                <c:pt idx="75">
                  <c:v>6.25</c:v>
                </c:pt>
                <c:pt idx="76">
                  <c:v>6.3333333333333321</c:v>
                </c:pt>
                <c:pt idx="77">
                  <c:v>6.4166666666666661</c:v>
                </c:pt>
                <c:pt idx="78">
                  <c:v>6.5</c:v>
                </c:pt>
                <c:pt idx="79">
                  <c:v>6.583333333333333</c:v>
                </c:pt>
                <c:pt idx="80">
                  <c:v>6.666666666666667</c:v>
                </c:pt>
                <c:pt idx="81">
                  <c:v>6.75</c:v>
                </c:pt>
                <c:pt idx="82">
                  <c:v>6.8333333333333321</c:v>
                </c:pt>
                <c:pt idx="83">
                  <c:v>6.9166666666666661</c:v>
                </c:pt>
                <c:pt idx="84">
                  <c:v>7</c:v>
                </c:pt>
                <c:pt idx="85">
                  <c:v>7.083333333333333</c:v>
                </c:pt>
                <c:pt idx="86">
                  <c:v>7.166666666666667</c:v>
                </c:pt>
                <c:pt idx="87">
                  <c:v>7.25</c:v>
                </c:pt>
                <c:pt idx="88">
                  <c:v>7.3333333333333321</c:v>
                </c:pt>
                <c:pt idx="89">
                  <c:v>7.4166666666666661</c:v>
                </c:pt>
                <c:pt idx="90">
                  <c:v>7.5</c:v>
                </c:pt>
                <c:pt idx="91">
                  <c:v>7.583333333333333</c:v>
                </c:pt>
                <c:pt idx="92">
                  <c:v>7.666666666666667</c:v>
                </c:pt>
                <c:pt idx="93">
                  <c:v>7.75</c:v>
                </c:pt>
                <c:pt idx="94">
                  <c:v>7.8333333333333321</c:v>
                </c:pt>
                <c:pt idx="95">
                  <c:v>7.9166666666666661</c:v>
                </c:pt>
                <c:pt idx="96">
                  <c:v>8</c:v>
                </c:pt>
                <c:pt idx="97">
                  <c:v>8.0833333333333321</c:v>
                </c:pt>
                <c:pt idx="98">
                  <c:v>8.1666666666666696</c:v>
                </c:pt>
                <c:pt idx="99">
                  <c:v>8.25</c:v>
                </c:pt>
                <c:pt idx="100">
                  <c:v>8.3333333333333321</c:v>
                </c:pt>
                <c:pt idx="101">
                  <c:v>8.4166666666666696</c:v>
                </c:pt>
                <c:pt idx="102">
                  <c:v>8.5</c:v>
                </c:pt>
                <c:pt idx="103">
                  <c:v>8.5833333333333321</c:v>
                </c:pt>
                <c:pt idx="104">
                  <c:v>8.6666666666666696</c:v>
                </c:pt>
                <c:pt idx="105">
                  <c:v>8.75</c:v>
                </c:pt>
                <c:pt idx="106">
                  <c:v>8.8333333333333321</c:v>
                </c:pt>
                <c:pt idx="107">
                  <c:v>8.9166666666666696</c:v>
                </c:pt>
                <c:pt idx="108">
                  <c:v>9</c:v>
                </c:pt>
                <c:pt idx="109">
                  <c:v>9.0833333333333321</c:v>
                </c:pt>
                <c:pt idx="110">
                  <c:v>9.1666666666666696</c:v>
                </c:pt>
                <c:pt idx="111">
                  <c:v>9.25</c:v>
                </c:pt>
                <c:pt idx="112">
                  <c:v>9.3333333333333321</c:v>
                </c:pt>
                <c:pt idx="113">
                  <c:v>9.4166666666666696</c:v>
                </c:pt>
                <c:pt idx="114">
                  <c:v>9.5</c:v>
                </c:pt>
                <c:pt idx="115">
                  <c:v>9.5833333333333321</c:v>
                </c:pt>
                <c:pt idx="116">
                  <c:v>9.6666666666666696</c:v>
                </c:pt>
                <c:pt idx="117">
                  <c:v>9.75</c:v>
                </c:pt>
                <c:pt idx="118">
                  <c:v>9.8333333333333321</c:v>
                </c:pt>
                <c:pt idx="119">
                  <c:v>9.9166666666666696</c:v>
                </c:pt>
                <c:pt idx="120">
                  <c:v>10</c:v>
                </c:pt>
              </c:numCache>
            </c:numRef>
          </c:xVal>
          <c:yVal>
            <c:numRef>
              <c:f>'chart data'!$I$8:$I$128</c:f>
              <c:numCache>
                <c:formatCode>0.000</c:formatCode>
                <c:ptCount val="121"/>
                <c:pt idx="0">
                  <c:v>4.6895365895150718</c:v>
                </c:pt>
                <c:pt idx="1">
                  <c:v>4.6879823064146393</c:v>
                </c:pt>
                <c:pt idx="2">
                  <c:v>4.6862353688163276</c:v>
                </c:pt>
                <c:pt idx="3">
                  <c:v>4.6843787972172528</c:v>
                </c:pt>
                <c:pt idx="4">
                  <c:v>4.6824794618355128</c:v>
                </c:pt>
                <c:pt idx="5">
                  <c:v>4.6805907789236176</c:v>
                </c:pt>
                <c:pt idx="6">
                  <c:v>4.6787549793259426</c:v>
                </c:pt>
                <c:pt idx="7">
                  <c:v>4.6770050158293301</c:v>
                </c:pt>
                <c:pt idx="8">
                  <c:v>4.6753661655830161</c:v>
                </c:pt>
                <c:pt idx="9">
                  <c:v>4.6738573751726928</c:v>
                </c:pt>
                <c:pt idx="10">
                  <c:v>4.6724923885785401</c:v>
                </c:pt>
                <c:pt idx="11">
                  <c:v>4.6712806920254426</c:v>
                </c:pt>
                <c:pt idx="12">
                  <c:v>4.6702283044694601</c:v>
                </c:pt>
                <c:pt idx="13">
                  <c:v>4.6693384380114287</c:v>
                </c:pt>
                <c:pt idx="14">
                  <c:v>4.6686120487618377</c:v>
                </c:pt>
                <c:pt idx="15">
                  <c:v>4.6680482954947484</c:v>
                </c:pt>
                <c:pt idx="16">
                  <c:v>4.6676449207338067</c:v>
                </c:pt>
                <c:pt idx="17">
                  <c:v>4.6673985666344358</c:v>
                </c:pt>
                <c:pt idx="18">
                  <c:v>4.6673050360989867</c:v>
                </c:pt>
                <c:pt idx="19">
                  <c:v>4.6673595079323382</c:v>
                </c:pt>
                <c:pt idx="20">
                  <c:v>4.6675567134677598</c:v>
                </c:pt>
                <c:pt idx="21">
                  <c:v>4.6678910809285474</c:v>
                </c:pt>
                <c:pt idx="22">
                  <c:v>4.6683568528064674</c:v>
                </c:pt>
                <c:pt idx="23">
                  <c:v>4.6689481807067637</c:v>
                </c:pt>
                <c:pt idx="24">
                  <c:v>4.6696592014064047</c:v>
                </c:pt>
                <c:pt idx="25">
                  <c:v>4.670484097279207</c:v>
                </c:pt>
                <c:pt idx="26">
                  <c:v>4.6714171437396468</c:v>
                </c:pt>
                <c:pt idx="27">
                  <c:v>4.6724527459344323</c:v>
                </c:pt>
                <c:pt idx="28">
                  <c:v>4.6735854665535026</c:v>
                </c:pt>
                <c:pt idx="29">
                  <c:v>4.6748100463306654</c:v>
                </c:pt>
                <c:pt idx="30">
                  <c:v>4.6761214185498661</c:v>
                </c:pt>
                <c:pt idx="31">
                  <c:v>4.6775147186587951</c:v>
                </c:pt>
                <c:pt idx="32">
                  <c:v>4.6789852899108206</c:v>
                </c:pt>
                <c:pt idx="33">
                  <c:v>4.6805286858037878</c:v>
                </c:pt>
                <c:pt idx="34">
                  <c:v>4.6821406699566026</c:v>
                </c:pt>
                <c:pt idx="35">
                  <c:v>4.6838172139561367</c:v>
                </c:pt>
                <c:pt idx="36">
                  <c:v>4.6855544936166007</c:v>
                </c:pt>
                <c:pt idx="37">
                  <c:v>4.6873488840174051</c:v>
                </c:pt>
                <c:pt idx="38">
                  <c:v>4.6891969536213303</c:v>
                </c:pt>
                <c:pt idx="39">
                  <c:v>4.6910954577213966</c:v>
                </c:pt>
                <c:pt idx="40">
                  <c:v>4.6930413314197876</c:v>
                </c:pt>
                <c:pt idx="41">
                  <c:v>4.6950316823045064</c:v>
                </c:pt>
                <c:pt idx="42">
                  <c:v>4.6970637829582271</c:v>
                </c:pt>
                <c:pt idx="43">
                  <c:v>4.6991350634072973</c:v>
                </c:pt>
                <c:pt idx="44">
                  <c:v>4.7012431035972799</c:v>
                </c:pt>
                <c:pt idx="45">
                  <c:v>4.7033856259629667</c:v>
                </c:pt>
                <c:pt idx="46">
                  <c:v>4.7055604881461681</c:v>
                </c:pt>
                <c:pt idx="47">
                  <c:v>4.7077656759016149</c:v>
                </c:pt>
                <c:pt idx="48">
                  <c:v>4.7099992962215049</c:v>
                </c:pt>
                <c:pt idx="49">
                  <c:v>4.7122595707005051</c:v>
                </c:pt>
                <c:pt idx="50">
                  <c:v>4.7145448291562246</c:v>
                </c:pt>
                <c:pt idx="51">
                  <c:v>4.7168535035146704</c:v>
                </c:pt>
                <c:pt idx="52">
                  <c:v>4.7191841219652373</c:v>
                </c:pt>
                <c:pt idx="53">
                  <c:v>4.721535303386946</c:v>
                </c:pt>
                <c:pt idx="54">
                  <c:v>4.7239057520436907</c:v>
                </c:pt>
                <c:pt idx="55">
                  <c:v>4.7262942525448954</c:v>
                </c:pt>
                <c:pt idx="56">
                  <c:v>4.7286996650657196</c:v>
                </c:pt>
                <c:pt idx="57">
                  <c:v>4.7311209208196878</c:v>
                </c:pt>
                <c:pt idx="58">
                  <c:v>4.7335570177756967</c:v>
                </c:pt>
                <c:pt idx="59">
                  <c:v>4.7360070166105874</c:v>
                </c:pt>
                <c:pt idx="60">
                  <c:v>4.7384700368880077</c:v>
                </c:pt>
                <c:pt idx="61">
                  <c:v>4.740945253453984</c:v>
                </c:pt>
                <c:pt idx="62">
                  <c:v>4.7434318930395163</c:v>
                </c:pt>
                <c:pt idx="63">
                  <c:v>4.7459292310604644</c:v>
                </c:pt>
                <c:pt idx="64">
                  <c:v>4.7484365886051076</c:v>
                </c:pt>
                <c:pt idx="65">
                  <c:v>4.7509533295999287</c:v>
                </c:pt>
                <c:pt idx="66">
                  <c:v>4.7534788581443053</c:v>
                </c:pt>
                <c:pt idx="67">
                  <c:v>4.7560126160052256</c:v>
                </c:pt>
                <c:pt idx="68">
                  <c:v>4.7585540802632877</c:v>
                </c:pt>
                <c:pt idx="69">
                  <c:v>4.7611027611016041</c:v>
                </c:pt>
                <c:pt idx="70">
                  <c:v>4.7636581997296581</c:v>
                </c:pt>
                <c:pt idx="71">
                  <c:v>4.7662199664343401</c:v>
                </c:pt>
                <c:pt idx="72">
                  <c:v>4.7687876587509272</c:v>
                </c:pt>
                <c:pt idx="73">
                  <c:v>4.7713608997469681</c:v>
                </c:pt>
                <c:pt idx="74">
                  <c:v>4.7739393364123748</c:v>
                </c:pt>
                <c:pt idx="75">
                  <c:v>4.7765226381496362</c:v>
                </c:pt>
                <c:pt idx="76">
                  <c:v>4.7791104953578811</c:v>
                </c:pt>
                <c:pt idx="77">
                  <c:v>4.7817026181053848</c:v>
                </c:pt>
                <c:pt idx="78">
                  <c:v>4.7842987348850619</c:v>
                </c:pt>
                <c:pt idx="79">
                  <c:v>4.7868985914479101</c:v>
                </c:pt>
                <c:pt idx="80">
                  <c:v>4.7895019497096509</c:v>
                </c:pt>
                <c:pt idx="81">
                  <c:v>4.792108586726104</c:v>
                </c:pt>
                <c:pt idx="82">
                  <c:v>4.7947182937329966</c:v>
                </c:pt>
                <c:pt idx="83">
                  <c:v>4.7973308752462946</c:v>
                </c:pt>
                <c:pt idx="84">
                  <c:v>4.7999461482192878</c:v>
                </c:pt>
                <c:pt idx="85">
                  <c:v>4.8025639412528136</c:v>
                </c:pt>
                <c:pt idx="86">
                  <c:v>4.8051840938555017</c:v>
                </c:pt>
                <c:pt idx="87">
                  <c:v>4.8078064557507219</c:v>
                </c:pt>
                <c:pt idx="88">
                  <c:v>4.8104308862273761</c:v>
                </c:pt>
                <c:pt idx="89">
                  <c:v>4.8130572535318956</c:v>
                </c:pt>
                <c:pt idx="90">
                  <c:v>4.8156854342986373</c:v>
                </c:pt>
                <c:pt idx="91">
                  <c:v>4.8183153130165053</c:v>
                </c:pt>
                <c:pt idx="92">
                  <c:v>4.8209467815293436</c:v>
                </c:pt>
                <c:pt idx="93">
                  <c:v>4.8235797385680126</c:v>
                </c:pt>
                <c:pt idx="94">
                  <c:v>4.8262140893122476</c:v>
                </c:pt>
                <c:pt idx="95">
                  <c:v>4.828849744980249</c:v>
                </c:pt>
                <c:pt idx="96">
                  <c:v>4.8314866224443964</c:v>
                </c:pt>
                <c:pt idx="97">
                  <c:v>4.8341246438713847</c:v>
                </c:pt>
                <c:pt idx="98">
                  <c:v>4.8367637363851976</c:v>
                </c:pt>
                <c:pt idx="99">
                  <c:v>4.839403831751536</c:v>
                </c:pt>
                <c:pt idx="100">
                  <c:v>4.8420448660822837</c:v>
                </c:pt>
                <c:pt idx="101">
                  <c:v>4.8446867795588346</c:v>
                </c:pt>
                <c:pt idx="102">
                  <c:v>4.8473295161728966</c:v>
                </c:pt>
                <c:pt idx="103">
                  <c:v>4.8499730234839138</c:v>
                </c:pt>
                <c:pt idx="104">
                  <c:v>4.8526172523918527</c:v>
                </c:pt>
                <c:pt idx="105">
                  <c:v>4.8552621569244723</c:v>
                </c:pt>
                <c:pt idx="106">
                  <c:v>4.8579076940381007</c:v>
                </c:pt>
                <c:pt idx="107">
                  <c:v>4.8605538234311396</c:v>
                </c:pt>
                <c:pt idx="108">
                  <c:v>4.8632005073694087</c:v>
                </c:pt>
                <c:pt idx="109">
                  <c:v>4.8658477105226261</c:v>
                </c:pt>
                <c:pt idx="110">
                  <c:v>4.8684953998112492</c:v>
                </c:pt>
                <c:pt idx="111">
                  <c:v>4.8711435442631821</c:v>
                </c:pt>
                <c:pt idx="112">
                  <c:v>4.8737921148794561</c:v>
                </c:pt>
                <c:pt idx="113">
                  <c:v>4.8764410845085981</c:v>
                </c:pt>
                <c:pt idx="114">
                  <c:v>4.8790904277289142</c:v>
                </c:pt>
                <c:pt idx="115">
                  <c:v>4.8817401207383071</c:v>
                </c:pt>
                <c:pt idx="116">
                  <c:v>4.8843901412510906</c:v>
                </c:pt>
                <c:pt idx="117">
                  <c:v>4.8870404684014073</c:v>
                </c:pt>
                <c:pt idx="118">
                  <c:v>4.8896910826527797</c:v>
                </c:pt>
                <c:pt idx="119">
                  <c:v>4.8923419657133698</c:v>
                </c:pt>
                <c:pt idx="120">
                  <c:v>4.8949931004567606</c:v>
                </c:pt>
              </c:numCache>
            </c:numRef>
          </c:yVal>
          <c:smooth val="0"/>
        </c:ser>
        <c:ser>
          <c:idx val="7"/>
          <c:order val="3"/>
          <c:tx>
            <c:v>long run spot price = xsi0 + V + (mu+(1/2)sig^2)*t</c:v>
          </c:tx>
          <c:spPr>
            <a:ln w="28575">
              <a:noFill/>
            </a:ln>
          </c:spPr>
          <c:marker>
            <c:symbol val="triangle"/>
            <c:size val="5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'chart data'!$C$8:$C$128</c:f>
              <c:numCache>
                <c:formatCode>0.000</c:formatCode>
                <c:ptCount val="121"/>
                <c:pt idx="0">
                  <c:v>0</c:v>
                </c:pt>
                <c:pt idx="1">
                  <c:v>8.3333333333333301E-2</c:v>
                </c:pt>
                <c:pt idx="2">
                  <c:v>0.16666666666666699</c:v>
                </c:pt>
                <c:pt idx="3">
                  <c:v>0.25</c:v>
                </c:pt>
                <c:pt idx="4">
                  <c:v>0.33333333333333298</c:v>
                </c:pt>
                <c:pt idx="5">
                  <c:v>0.41666666666666702</c:v>
                </c:pt>
                <c:pt idx="6">
                  <c:v>0.5</c:v>
                </c:pt>
                <c:pt idx="7">
                  <c:v>0.58333333333333304</c:v>
                </c:pt>
                <c:pt idx="8">
                  <c:v>0.66666666666666696</c:v>
                </c:pt>
                <c:pt idx="9">
                  <c:v>0.75</c:v>
                </c:pt>
                <c:pt idx="10">
                  <c:v>0.83333333333333304</c:v>
                </c:pt>
                <c:pt idx="11">
                  <c:v>0.91666666666666696</c:v>
                </c:pt>
                <c:pt idx="12">
                  <c:v>1</c:v>
                </c:pt>
                <c:pt idx="13">
                  <c:v>1.083333333333333</c:v>
                </c:pt>
                <c:pt idx="14">
                  <c:v>1.166666666666667</c:v>
                </c:pt>
                <c:pt idx="15">
                  <c:v>1.25</c:v>
                </c:pt>
                <c:pt idx="16">
                  <c:v>1.333333333333333</c:v>
                </c:pt>
                <c:pt idx="17">
                  <c:v>1.416666666666667</c:v>
                </c:pt>
                <c:pt idx="18">
                  <c:v>1.5</c:v>
                </c:pt>
                <c:pt idx="19">
                  <c:v>1.583333333333333</c:v>
                </c:pt>
                <c:pt idx="20">
                  <c:v>1.666666666666667</c:v>
                </c:pt>
                <c:pt idx="21">
                  <c:v>1.75</c:v>
                </c:pt>
                <c:pt idx="22">
                  <c:v>1.833333333333333</c:v>
                </c:pt>
                <c:pt idx="23">
                  <c:v>1.916666666666667</c:v>
                </c:pt>
                <c:pt idx="24">
                  <c:v>2</c:v>
                </c:pt>
                <c:pt idx="25">
                  <c:v>2.083333333333333</c:v>
                </c:pt>
                <c:pt idx="26">
                  <c:v>2.1666666666666661</c:v>
                </c:pt>
                <c:pt idx="27">
                  <c:v>2.25</c:v>
                </c:pt>
                <c:pt idx="28">
                  <c:v>2.333333333333333</c:v>
                </c:pt>
                <c:pt idx="29">
                  <c:v>2.4166666666666661</c:v>
                </c:pt>
                <c:pt idx="30">
                  <c:v>2.5</c:v>
                </c:pt>
                <c:pt idx="31">
                  <c:v>2.583333333333333</c:v>
                </c:pt>
                <c:pt idx="32">
                  <c:v>2.6666666666666661</c:v>
                </c:pt>
                <c:pt idx="33">
                  <c:v>2.75</c:v>
                </c:pt>
                <c:pt idx="34">
                  <c:v>2.833333333333333</c:v>
                </c:pt>
                <c:pt idx="35">
                  <c:v>2.9166666666666661</c:v>
                </c:pt>
                <c:pt idx="36">
                  <c:v>3</c:v>
                </c:pt>
                <c:pt idx="37">
                  <c:v>3.083333333333333</c:v>
                </c:pt>
                <c:pt idx="38">
                  <c:v>3.1666666666666661</c:v>
                </c:pt>
                <c:pt idx="39">
                  <c:v>3.25</c:v>
                </c:pt>
                <c:pt idx="40">
                  <c:v>3.333333333333333</c:v>
                </c:pt>
                <c:pt idx="41">
                  <c:v>3.4166666666666661</c:v>
                </c:pt>
                <c:pt idx="42">
                  <c:v>3.5</c:v>
                </c:pt>
                <c:pt idx="43">
                  <c:v>3.583333333333333</c:v>
                </c:pt>
                <c:pt idx="44">
                  <c:v>3.6666666666666661</c:v>
                </c:pt>
                <c:pt idx="45">
                  <c:v>3.75</c:v>
                </c:pt>
                <c:pt idx="46">
                  <c:v>3.833333333333333</c:v>
                </c:pt>
                <c:pt idx="47">
                  <c:v>3.9166666666666661</c:v>
                </c:pt>
                <c:pt idx="48">
                  <c:v>4</c:v>
                </c:pt>
                <c:pt idx="49">
                  <c:v>4.083333333333333</c:v>
                </c:pt>
                <c:pt idx="50">
                  <c:v>4.166666666666667</c:v>
                </c:pt>
                <c:pt idx="51">
                  <c:v>4.25</c:v>
                </c:pt>
                <c:pt idx="52">
                  <c:v>4.3333333333333321</c:v>
                </c:pt>
                <c:pt idx="53">
                  <c:v>4.4166666666666661</c:v>
                </c:pt>
                <c:pt idx="54">
                  <c:v>4.5</c:v>
                </c:pt>
                <c:pt idx="55">
                  <c:v>4.583333333333333</c:v>
                </c:pt>
                <c:pt idx="56">
                  <c:v>4.666666666666667</c:v>
                </c:pt>
                <c:pt idx="57">
                  <c:v>4.75</c:v>
                </c:pt>
                <c:pt idx="58">
                  <c:v>4.8333333333333321</c:v>
                </c:pt>
                <c:pt idx="59">
                  <c:v>4.9166666666666661</c:v>
                </c:pt>
                <c:pt idx="60">
                  <c:v>5</c:v>
                </c:pt>
                <c:pt idx="61">
                  <c:v>5.083333333333333</c:v>
                </c:pt>
                <c:pt idx="62">
                  <c:v>5.166666666666667</c:v>
                </c:pt>
                <c:pt idx="63">
                  <c:v>5.25</c:v>
                </c:pt>
                <c:pt idx="64">
                  <c:v>5.3333333333333321</c:v>
                </c:pt>
                <c:pt idx="65">
                  <c:v>5.4166666666666661</c:v>
                </c:pt>
                <c:pt idx="66">
                  <c:v>5.5</c:v>
                </c:pt>
                <c:pt idx="67">
                  <c:v>5.583333333333333</c:v>
                </c:pt>
                <c:pt idx="68">
                  <c:v>5.666666666666667</c:v>
                </c:pt>
                <c:pt idx="69">
                  <c:v>5.75</c:v>
                </c:pt>
                <c:pt idx="70">
                  <c:v>5.8333333333333321</c:v>
                </c:pt>
                <c:pt idx="71">
                  <c:v>5.9166666666666661</c:v>
                </c:pt>
                <c:pt idx="72">
                  <c:v>6</c:v>
                </c:pt>
                <c:pt idx="73">
                  <c:v>6.083333333333333</c:v>
                </c:pt>
                <c:pt idx="74">
                  <c:v>6.166666666666667</c:v>
                </c:pt>
                <c:pt idx="75">
                  <c:v>6.25</c:v>
                </c:pt>
                <c:pt idx="76">
                  <c:v>6.3333333333333321</c:v>
                </c:pt>
                <c:pt idx="77">
                  <c:v>6.4166666666666661</c:v>
                </c:pt>
                <c:pt idx="78">
                  <c:v>6.5</c:v>
                </c:pt>
                <c:pt idx="79">
                  <c:v>6.583333333333333</c:v>
                </c:pt>
                <c:pt idx="80">
                  <c:v>6.666666666666667</c:v>
                </c:pt>
                <c:pt idx="81">
                  <c:v>6.75</c:v>
                </c:pt>
                <c:pt idx="82">
                  <c:v>6.8333333333333321</c:v>
                </c:pt>
                <c:pt idx="83">
                  <c:v>6.9166666666666661</c:v>
                </c:pt>
                <c:pt idx="84">
                  <c:v>7</c:v>
                </c:pt>
                <c:pt idx="85">
                  <c:v>7.083333333333333</c:v>
                </c:pt>
                <c:pt idx="86">
                  <c:v>7.166666666666667</c:v>
                </c:pt>
                <c:pt idx="87">
                  <c:v>7.25</c:v>
                </c:pt>
                <c:pt idx="88">
                  <c:v>7.3333333333333321</c:v>
                </c:pt>
                <c:pt idx="89">
                  <c:v>7.4166666666666661</c:v>
                </c:pt>
                <c:pt idx="90">
                  <c:v>7.5</c:v>
                </c:pt>
                <c:pt idx="91">
                  <c:v>7.583333333333333</c:v>
                </c:pt>
                <c:pt idx="92">
                  <c:v>7.666666666666667</c:v>
                </c:pt>
                <c:pt idx="93">
                  <c:v>7.75</c:v>
                </c:pt>
                <c:pt idx="94">
                  <c:v>7.8333333333333321</c:v>
                </c:pt>
                <c:pt idx="95">
                  <c:v>7.9166666666666661</c:v>
                </c:pt>
                <c:pt idx="96">
                  <c:v>8</c:v>
                </c:pt>
                <c:pt idx="97">
                  <c:v>8.0833333333333321</c:v>
                </c:pt>
                <c:pt idx="98">
                  <c:v>8.1666666666666696</c:v>
                </c:pt>
                <c:pt idx="99">
                  <c:v>8.25</c:v>
                </c:pt>
                <c:pt idx="100">
                  <c:v>8.3333333333333321</c:v>
                </c:pt>
                <c:pt idx="101">
                  <c:v>8.4166666666666696</c:v>
                </c:pt>
                <c:pt idx="102">
                  <c:v>8.5</c:v>
                </c:pt>
                <c:pt idx="103">
                  <c:v>8.5833333333333321</c:v>
                </c:pt>
                <c:pt idx="104">
                  <c:v>8.6666666666666696</c:v>
                </c:pt>
                <c:pt idx="105">
                  <c:v>8.75</c:v>
                </c:pt>
                <c:pt idx="106">
                  <c:v>8.8333333333333321</c:v>
                </c:pt>
                <c:pt idx="107">
                  <c:v>8.9166666666666696</c:v>
                </c:pt>
                <c:pt idx="108">
                  <c:v>9</c:v>
                </c:pt>
                <c:pt idx="109">
                  <c:v>9.0833333333333321</c:v>
                </c:pt>
                <c:pt idx="110">
                  <c:v>9.1666666666666696</c:v>
                </c:pt>
                <c:pt idx="111">
                  <c:v>9.25</c:v>
                </c:pt>
                <c:pt idx="112">
                  <c:v>9.3333333333333321</c:v>
                </c:pt>
                <c:pt idx="113">
                  <c:v>9.4166666666666696</c:v>
                </c:pt>
                <c:pt idx="114">
                  <c:v>9.5</c:v>
                </c:pt>
                <c:pt idx="115">
                  <c:v>9.5833333333333321</c:v>
                </c:pt>
                <c:pt idx="116">
                  <c:v>9.6666666666666696</c:v>
                </c:pt>
                <c:pt idx="117">
                  <c:v>9.75</c:v>
                </c:pt>
                <c:pt idx="118">
                  <c:v>9.8333333333333321</c:v>
                </c:pt>
                <c:pt idx="119">
                  <c:v>9.9166666666666696</c:v>
                </c:pt>
                <c:pt idx="120">
                  <c:v>10</c:v>
                </c:pt>
              </c:numCache>
            </c:numRef>
          </c:xVal>
          <c:yVal>
            <c:numRef>
              <c:f>'chart data'!$K$8:$K$128</c:f>
              <c:numCache>
                <c:formatCode>0.000</c:formatCode>
                <c:ptCount val="121"/>
                <c:pt idx="0">
                  <c:v>4.5763587482345933</c:v>
                </c:pt>
                <c:pt idx="1">
                  <c:v>4.579013581567926</c:v>
                </c:pt>
                <c:pt idx="2">
                  <c:v>4.5816684149012596</c:v>
                </c:pt>
                <c:pt idx="3">
                  <c:v>4.5843232482345906</c:v>
                </c:pt>
                <c:pt idx="4">
                  <c:v>4.586978081567926</c:v>
                </c:pt>
                <c:pt idx="5">
                  <c:v>4.5896329149012596</c:v>
                </c:pt>
                <c:pt idx="6">
                  <c:v>4.5922877482345896</c:v>
                </c:pt>
                <c:pt idx="7">
                  <c:v>4.5949425815679268</c:v>
                </c:pt>
                <c:pt idx="8">
                  <c:v>4.5975974149012604</c:v>
                </c:pt>
                <c:pt idx="9">
                  <c:v>4.6002522482345887</c:v>
                </c:pt>
                <c:pt idx="10">
                  <c:v>4.6029070815679267</c:v>
                </c:pt>
                <c:pt idx="11">
                  <c:v>4.6055619149012603</c:v>
                </c:pt>
                <c:pt idx="12">
                  <c:v>4.6082167482345886</c:v>
                </c:pt>
                <c:pt idx="13">
                  <c:v>4.6108715815679266</c:v>
                </c:pt>
                <c:pt idx="14">
                  <c:v>4.6135264149012603</c:v>
                </c:pt>
                <c:pt idx="15">
                  <c:v>4.6161812482345859</c:v>
                </c:pt>
                <c:pt idx="16">
                  <c:v>4.6188360815679257</c:v>
                </c:pt>
                <c:pt idx="17">
                  <c:v>4.6214909149012602</c:v>
                </c:pt>
                <c:pt idx="18">
                  <c:v>4.6241457482345849</c:v>
                </c:pt>
                <c:pt idx="19">
                  <c:v>4.6268005815679256</c:v>
                </c:pt>
                <c:pt idx="20">
                  <c:v>4.6294554149012601</c:v>
                </c:pt>
                <c:pt idx="21">
                  <c:v>4.6321102482345857</c:v>
                </c:pt>
                <c:pt idx="22">
                  <c:v>4.6347650815679264</c:v>
                </c:pt>
                <c:pt idx="23">
                  <c:v>4.63741991490126</c:v>
                </c:pt>
                <c:pt idx="24">
                  <c:v>4.6400747482345892</c:v>
                </c:pt>
                <c:pt idx="25">
                  <c:v>4.6427295815679264</c:v>
                </c:pt>
                <c:pt idx="26">
                  <c:v>4.64538441490126</c:v>
                </c:pt>
                <c:pt idx="27">
                  <c:v>4.6480392482345882</c:v>
                </c:pt>
                <c:pt idx="28">
                  <c:v>4.6506940815679263</c:v>
                </c:pt>
                <c:pt idx="29">
                  <c:v>4.6533489149012599</c:v>
                </c:pt>
                <c:pt idx="30">
                  <c:v>4.6560037482345926</c:v>
                </c:pt>
                <c:pt idx="31">
                  <c:v>4.6586585815679262</c:v>
                </c:pt>
                <c:pt idx="32">
                  <c:v>4.6613134149012598</c:v>
                </c:pt>
                <c:pt idx="33">
                  <c:v>4.6639682482345881</c:v>
                </c:pt>
                <c:pt idx="34">
                  <c:v>4.6666230815679262</c:v>
                </c:pt>
                <c:pt idx="35">
                  <c:v>4.6692779149012598</c:v>
                </c:pt>
                <c:pt idx="36">
                  <c:v>4.6719327482345907</c:v>
                </c:pt>
                <c:pt idx="37">
                  <c:v>4.6745875815679216</c:v>
                </c:pt>
                <c:pt idx="38">
                  <c:v>4.6772424149012597</c:v>
                </c:pt>
                <c:pt idx="39">
                  <c:v>4.6798972482345906</c:v>
                </c:pt>
                <c:pt idx="40">
                  <c:v>4.6825520815679269</c:v>
                </c:pt>
                <c:pt idx="41">
                  <c:v>4.6852069149012596</c:v>
                </c:pt>
                <c:pt idx="42">
                  <c:v>4.6878617482345897</c:v>
                </c:pt>
                <c:pt idx="43">
                  <c:v>4.6905165815679206</c:v>
                </c:pt>
                <c:pt idx="44">
                  <c:v>4.6931714149012587</c:v>
                </c:pt>
                <c:pt idx="45">
                  <c:v>4.6958262482345861</c:v>
                </c:pt>
                <c:pt idx="46">
                  <c:v>4.6984810815679268</c:v>
                </c:pt>
                <c:pt idx="47">
                  <c:v>4.7011359149012604</c:v>
                </c:pt>
                <c:pt idx="48">
                  <c:v>4.7037907482345931</c:v>
                </c:pt>
                <c:pt idx="49">
                  <c:v>4.7064455815679258</c:v>
                </c:pt>
                <c:pt idx="50">
                  <c:v>4.7091004149012603</c:v>
                </c:pt>
                <c:pt idx="51">
                  <c:v>4.7117552482345886</c:v>
                </c:pt>
                <c:pt idx="52">
                  <c:v>4.7144100815679266</c:v>
                </c:pt>
                <c:pt idx="53">
                  <c:v>4.7170649149012602</c:v>
                </c:pt>
                <c:pt idx="54">
                  <c:v>4.7197197482345929</c:v>
                </c:pt>
                <c:pt idx="55">
                  <c:v>4.7223745815679257</c:v>
                </c:pt>
                <c:pt idx="56">
                  <c:v>4.7250294149012602</c:v>
                </c:pt>
                <c:pt idx="57">
                  <c:v>4.7276842482345858</c:v>
                </c:pt>
                <c:pt idx="58">
                  <c:v>4.73033908156793</c:v>
                </c:pt>
                <c:pt idx="59">
                  <c:v>4.7329939149012601</c:v>
                </c:pt>
                <c:pt idx="60">
                  <c:v>4.7356487482345928</c:v>
                </c:pt>
                <c:pt idx="61">
                  <c:v>4.73830358156793</c:v>
                </c:pt>
                <c:pt idx="62">
                  <c:v>4.74095841490126</c:v>
                </c:pt>
                <c:pt idx="63">
                  <c:v>4.7436132482345936</c:v>
                </c:pt>
                <c:pt idx="64">
                  <c:v>4.7462680815679299</c:v>
                </c:pt>
                <c:pt idx="65">
                  <c:v>4.74892291490126</c:v>
                </c:pt>
                <c:pt idx="66">
                  <c:v>4.7515777482345927</c:v>
                </c:pt>
                <c:pt idx="67">
                  <c:v>4.7542325815679263</c:v>
                </c:pt>
                <c:pt idx="68">
                  <c:v>4.7568874149012599</c:v>
                </c:pt>
                <c:pt idx="69">
                  <c:v>4.7595422482345926</c:v>
                </c:pt>
                <c:pt idx="70">
                  <c:v>4.7621970815679262</c:v>
                </c:pt>
                <c:pt idx="71">
                  <c:v>4.7648519149012554</c:v>
                </c:pt>
                <c:pt idx="72">
                  <c:v>4.7675067482345881</c:v>
                </c:pt>
                <c:pt idx="73">
                  <c:v>4.7701615815679261</c:v>
                </c:pt>
                <c:pt idx="74">
                  <c:v>4.7728164149012597</c:v>
                </c:pt>
                <c:pt idx="75">
                  <c:v>4.7754712482345907</c:v>
                </c:pt>
                <c:pt idx="76">
                  <c:v>4.7781260815679261</c:v>
                </c:pt>
                <c:pt idx="77">
                  <c:v>4.7807809149012597</c:v>
                </c:pt>
                <c:pt idx="78">
                  <c:v>4.7834357482345906</c:v>
                </c:pt>
                <c:pt idx="79">
                  <c:v>4.786090581567926</c:v>
                </c:pt>
                <c:pt idx="80">
                  <c:v>4.7887454149012596</c:v>
                </c:pt>
                <c:pt idx="81">
                  <c:v>4.7914002482345897</c:v>
                </c:pt>
                <c:pt idx="82">
                  <c:v>4.7940550815679268</c:v>
                </c:pt>
                <c:pt idx="83">
                  <c:v>4.7967099149012604</c:v>
                </c:pt>
                <c:pt idx="84">
                  <c:v>4.7993647482345931</c:v>
                </c:pt>
                <c:pt idx="85">
                  <c:v>4.8020195815679267</c:v>
                </c:pt>
                <c:pt idx="86">
                  <c:v>4.8046744149012603</c:v>
                </c:pt>
                <c:pt idx="87">
                  <c:v>4.8073292482345886</c:v>
                </c:pt>
                <c:pt idx="88">
                  <c:v>4.8099840815679267</c:v>
                </c:pt>
                <c:pt idx="89">
                  <c:v>4.8126389149012603</c:v>
                </c:pt>
                <c:pt idx="90">
                  <c:v>4.815293748234593</c:v>
                </c:pt>
                <c:pt idx="91">
                  <c:v>4.8179485815679266</c:v>
                </c:pt>
                <c:pt idx="92">
                  <c:v>4.8206034149012602</c:v>
                </c:pt>
                <c:pt idx="93">
                  <c:v>4.8232582482345876</c:v>
                </c:pt>
                <c:pt idx="94">
                  <c:v>4.8259130815679256</c:v>
                </c:pt>
                <c:pt idx="95">
                  <c:v>4.8285679149012601</c:v>
                </c:pt>
                <c:pt idx="96">
                  <c:v>4.831222748234592</c:v>
                </c:pt>
                <c:pt idx="97">
                  <c:v>4.8338775815679256</c:v>
                </c:pt>
                <c:pt idx="98">
                  <c:v>4.8365324149012601</c:v>
                </c:pt>
                <c:pt idx="99">
                  <c:v>4.8391872482345892</c:v>
                </c:pt>
                <c:pt idx="100">
                  <c:v>4.8418420815679299</c:v>
                </c:pt>
                <c:pt idx="101">
                  <c:v>4.84449691490126</c:v>
                </c:pt>
                <c:pt idx="102">
                  <c:v>4.8471517482345892</c:v>
                </c:pt>
                <c:pt idx="103">
                  <c:v>4.8498065815679263</c:v>
                </c:pt>
                <c:pt idx="104">
                  <c:v>4.8524614149012599</c:v>
                </c:pt>
                <c:pt idx="105">
                  <c:v>4.8551162482345838</c:v>
                </c:pt>
                <c:pt idx="106">
                  <c:v>4.8577710815679263</c:v>
                </c:pt>
                <c:pt idx="107">
                  <c:v>4.8604259149012554</c:v>
                </c:pt>
                <c:pt idx="108">
                  <c:v>4.8630807482345881</c:v>
                </c:pt>
                <c:pt idx="109">
                  <c:v>4.8657355815679217</c:v>
                </c:pt>
                <c:pt idx="110">
                  <c:v>4.8683904149012598</c:v>
                </c:pt>
                <c:pt idx="111">
                  <c:v>4.8710452482345916</c:v>
                </c:pt>
                <c:pt idx="112">
                  <c:v>4.8737000815679261</c:v>
                </c:pt>
                <c:pt idx="113">
                  <c:v>4.8763549149012597</c:v>
                </c:pt>
                <c:pt idx="114">
                  <c:v>4.8790097482345933</c:v>
                </c:pt>
                <c:pt idx="115">
                  <c:v>4.881664581567926</c:v>
                </c:pt>
                <c:pt idx="116">
                  <c:v>4.8843194149012596</c:v>
                </c:pt>
                <c:pt idx="117">
                  <c:v>4.886974248234587</c:v>
                </c:pt>
                <c:pt idx="118">
                  <c:v>4.8896290815679304</c:v>
                </c:pt>
                <c:pt idx="119">
                  <c:v>4.8922839149012596</c:v>
                </c:pt>
                <c:pt idx="120">
                  <c:v>4.894938748234587</c:v>
                </c:pt>
              </c:numCache>
            </c:numRef>
          </c:yVal>
          <c:smooth val="0"/>
        </c:ser>
        <c:ser>
          <c:idx val="13"/>
          <c:order val="4"/>
          <c:tx>
            <c:v>futures price</c:v>
          </c:tx>
          <c:spPr>
            <a:ln w="28575">
              <a:noFill/>
            </a:ln>
          </c:spPr>
          <c:marker>
            <c:symbol val="diamond"/>
            <c:size val="5"/>
            <c:spPr>
              <a:solidFill>
                <a:srgbClr val="CC99FF"/>
              </a:solidFill>
              <a:ln>
                <a:solidFill>
                  <a:srgbClr val="CC99FF"/>
                </a:solidFill>
                <a:prstDash val="solid"/>
              </a:ln>
            </c:spPr>
          </c:marker>
          <c:xVal>
            <c:numRef>
              <c:f>'chart data'!$C$8:$C$128</c:f>
              <c:numCache>
                <c:formatCode>0.000</c:formatCode>
                <c:ptCount val="121"/>
                <c:pt idx="0">
                  <c:v>0</c:v>
                </c:pt>
                <c:pt idx="1">
                  <c:v>8.3333333333333301E-2</c:v>
                </c:pt>
                <c:pt idx="2">
                  <c:v>0.16666666666666699</c:v>
                </c:pt>
                <c:pt idx="3">
                  <c:v>0.25</c:v>
                </c:pt>
                <c:pt idx="4">
                  <c:v>0.33333333333333298</c:v>
                </c:pt>
                <c:pt idx="5">
                  <c:v>0.41666666666666702</c:v>
                </c:pt>
                <c:pt idx="6">
                  <c:v>0.5</c:v>
                </c:pt>
                <c:pt idx="7">
                  <c:v>0.58333333333333304</c:v>
                </c:pt>
                <c:pt idx="8">
                  <c:v>0.66666666666666696</c:v>
                </c:pt>
                <c:pt idx="9">
                  <c:v>0.75</c:v>
                </c:pt>
                <c:pt idx="10">
                  <c:v>0.83333333333333304</c:v>
                </c:pt>
                <c:pt idx="11">
                  <c:v>0.91666666666666696</c:v>
                </c:pt>
                <c:pt idx="12">
                  <c:v>1</c:v>
                </c:pt>
                <c:pt idx="13">
                  <c:v>1.083333333333333</c:v>
                </c:pt>
                <c:pt idx="14">
                  <c:v>1.166666666666667</c:v>
                </c:pt>
                <c:pt idx="15">
                  <c:v>1.25</c:v>
                </c:pt>
                <c:pt idx="16">
                  <c:v>1.333333333333333</c:v>
                </c:pt>
                <c:pt idx="17">
                  <c:v>1.416666666666667</c:v>
                </c:pt>
                <c:pt idx="18">
                  <c:v>1.5</c:v>
                </c:pt>
                <c:pt idx="19">
                  <c:v>1.583333333333333</c:v>
                </c:pt>
                <c:pt idx="20">
                  <c:v>1.666666666666667</c:v>
                </c:pt>
                <c:pt idx="21">
                  <c:v>1.75</c:v>
                </c:pt>
                <c:pt idx="22">
                  <c:v>1.833333333333333</c:v>
                </c:pt>
                <c:pt idx="23">
                  <c:v>1.916666666666667</c:v>
                </c:pt>
                <c:pt idx="24">
                  <c:v>2</c:v>
                </c:pt>
                <c:pt idx="25">
                  <c:v>2.083333333333333</c:v>
                </c:pt>
                <c:pt idx="26">
                  <c:v>2.1666666666666661</c:v>
                </c:pt>
                <c:pt idx="27">
                  <c:v>2.25</c:v>
                </c:pt>
                <c:pt idx="28">
                  <c:v>2.333333333333333</c:v>
                </c:pt>
                <c:pt idx="29">
                  <c:v>2.4166666666666661</c:v>
                </c:pt>
                <c:pt idx="30">
                  <c:v>2.5</c:v>
                </c:pt>
                <c:pt idx="31">
                  <c:v>2.583333333333333</c:v>
                </c:pt>
                <c:pt idx="32">
                  <c:v>2.6666666666666661</c:v>
                </c:pt>
                <c:pt idx="33">
                  <c:v>2.75</c:v>
                </c:pt>
                <c:pt idx="34">
                  <c:v>2.833333333333333</c:v>
                </c:pt>
                <c:pt idx="35">
                  <c:v>2.9166666666666661</c:v>
                </c:pt>
                <c:pt idx="36">
                  <c:v>3</c:v>
                </c:pt>
                <c:pt idx="37">
                  <c:v>3.083333333333333</c:v>
                </c:pt>
                <c:pt idx="38">
                  <c:v>3.1666666666666661</c:v>
                </c:pt>
                <c:pt idx="39">
                  <c:v>3.25</c:v>
                </c:pt>
                <c:pt idx="40">
                  <c:v>3.333333333333333</c:v>
                </c:pt>
                <c:pt idx="41">
                  <c:v>3.4166666666666661</c:v>
                </c:pt>
                <c:pt idx="42">
                  <c:v>3.5</c:v>
                </c:pt>
                <c:pt idx="43">
                  <c:v>3.583333333333333</c:v>
                </c:pt>
                <c:pt idx="44">
                  <c:v>3.6666666666666661</c:v>
                </c:pt>
                <c:pt idx="45">
                  <c:v>3.75</c:v>
                </c:pt>
                <c:pt idx="46">
                  <c:v>3.833333333333333</c:v>
                </c:pt>
                <c:pt idx="47">
                  <c:v>3.9166666666666661</c:v>
                </c:pt>
                <c:pt idx="48">
                  <c:v>4</c:v>
                </c:pt>
                <c:pt idx="49">
                  <c:v>4.083333333333333</c:v>
                </c:pt>
                <c:pt idx="50">
                  <c:v>4.166666666666667</c:v>
                </c:pt>
                <c:pt idx="51">
                  <c:v>4.25</c:v>
                </c:pt>
                <c:pt idx="52">
                  <c:v>4.3333333333333321</c:v>
                </c:pt>
                <c:pt idx="53">
                  <c:v>4.4166666666666661</c:v>
                </c:pt>
                <c:pt idx="54">
                  <c:v>4.5</c:v>
                </c:pt>
                <c:pt idx="55">
                  <c:v>4.583333333333333</c:v>
                </c:pt>
                <c:pt idx="56">
                  <c:v>4.666666666666667</c:v>
                </c:pt>
                <c:pt idx="57">
                  <c:v>4.75</c:v>
                </c:pt>
                <c:pt idx="58">
                  <c:v>4.8333333333333321</c:v>
                </c:pt>
                <c:pt idx="59">
                  <c:v>4.9166666666666661</c:v>
                </c:pt>
                <c:pt idx="60">
                  <c:v>5</c:v>
                </c:pt>
                <c:pt idx="61">
                  <c:v>5.083333333333333</c:v>
                </c:pt>
                <c:pt idx="62">
                  <c:v>5.166666666666667</c:v>
                </c:pt>
                <c:pt idx="63">
                  <c:v>5.25</c:v>
                </c:pt>
                <c:pt idx="64">
                  <c:v>5.3333333333333321</c:v>
                </c:pt>
                <c:pt idx="65">
                  <c:v>5.4166666666666661</c:v>
                </c:pt>
                <c:pt idx="66">
                  <c:v>5.5</c:v>
                </c:pt>
                <c:pt idx="67">
                  <c:v>5.583333333333333</c:v>
                </c:pt>
                <c:pt idx="68">
                  <c:v>5.666666666666667</c:v>
                </c:pt>
                <c:pt idx="69">
                  <c:v>5.75</c:v>
                </c:pt>
                <c:pt idx="70">
                  <c:v>5.8333333333333321</c:v>
                </c:pt>
                <c:pt idx="71">
                  <c:v>5.9166666666666661</c:v>
                </c:pt>
                <c:pt idx="72">
                  <c:v>6</c:v>
                </c:pt>
                <c:pt idx="73">
                  <c:v>6.083333333333333</c:v>
                </c:pt>
                <c:pt idx="74">
                  <c:v>6.166666666666667</c:v>
                </c:pt>
                <c:pt idx="75">
                  <c:v>6.25</c:v>
                </c:pt>
                <c:pt idx="76">
                  <c:v>6.3333333333333321</c:v>
                </c:pt>
                <c:pt idx="77">
                  <c:v>6.4166666666666661</c:v>
                </c:pt>
                <c:pt idx="78">
                  <c:v>6.5</c:v>
                </c:pt>
                <c:pt idx="79">
                  <c:v>6.583333333333333</c:v>
                </c:pt>
                <c:pt idx="80">
                  <c:v>6.666666666666667</c:v>
                </c:pt>
                <c:pt idx="81">
                  <c:v>6.75</c:v>
                </c:pt>
                <c:pt idx="82">
                  <c:v>6.8333333333333321</c:v>
                </c:pt>
                <c:pt idx="83">
                  <c:v>6.9166666666666661</c:v>
                </c:pt>
                <c:pt idx="84">
                  <c:v>7</c:v>
                </c:pt>
                <c:pt idx="85">
                  <c:v>7.083333333333333</c:v>
                </c:pt>
                <c:pt idx="86">
                  <c:v>7.166666666666667</c:v>
                </c:pt>
                <c:pt idx="87">
                  <c:v>7.25</c:v>
                </c:pt>
                <c:pt idx="88">
                  <c:v>7.3333333333333321</c:v>
                </c:pt>
                <c:pt idx="89">
                  <c:v>7.4166666666666661</c:v>
                </c:pt>
                <c:pt idx="90">
                  <c:v>7.5</c:v>
                </c:pt>
                <c:pt idx="91">
                  <c:v>7.583333333333333</c:v>
                </c:pt>
                <c:pt idx="92">
                  <c:v>7.666666666666667</c:v>
                </c:pt>
                <c:pt idx="93">
                  <c:v>7.75</c:v>
                </c:pt>
                <c:pt idx="94">
                  <c:v>7.8333333333333321</c:v>
                </c:pt>
                <c:pt idx="95">
                  <c:v>7.9166666666666661</c:v>
                </c:pt>
                <c:pt idx="96">
                  <c:v>8</c:v>
                </c:pt>
                <c:pt idx="97">
                  <c:v>8.0833333333333321</c:v>
                </c:pt>
                <c:pt idx="98">
                  <c:v>8.1666666666666696</c:v>
                </c:pt>
                <c:pt idx="99">
                  <c:v>8.25</c:v>
                </c:pt>
                <c:pt idx="100">
                  <c:v>8.3333333333333321</c:v>
                </c:pt>
                <c:pt idx="101">
                  <c:v>8.4166666666666696</c:v>
                </c:pt>
                <c:pt idx="102">
                  <c:v>8.5</c:v>
                </c:pt>
                <c:pt idx="103">
                  <c:v>8.5833333333333321</c:v>
                </c:pt>
                <c:pt idx="104">
                  <c:v>8.6666666666666696</c:v>
                </c:pt>
                <c:pt idx="105">
                  <c:v>8.75</c:v>
                </c:pt>
                <c:pt idx="106">
                  <c:v>8.8333333333333321</c:v>
                </c:pt>
                <c:pt idx="107">
                  <c:v>8.9166666666666696</c:v>
                </c:pt>
                <c:pt idx="108">
                  <c:v>9</c:v>
                </c:pt>
                <c:pt idx="109">
                  <c:v>9.0833333333333321</c:v>
                </c:pt>
                <c:pt idx="110">
                  <c:v>9.1666666666666696</c:v>
                </c:pt>
                <c:pt idx="111">
                  <c:v>9.25</c:v>
                </c:pt>
                <c:pt idx="112">
                  <c:v>9.3333333333333321</c:v>
                </c:pt>
                <c:pt idx="113">
                  <c:v>9.4166666666666696</c:v>
                </c:pt>
                <c:pt idx="114">
                  <c:v>9.5</c:v>
                </c:pt>
                <c:pt idx="115">
                  <c:v>9.5833333333333321</c:v>
                </c:pt>
                <c:pt idx="116">
                  <c:v>9.6666666666666696</c:v>
                </c:pt>
                <c:pt idx="117">
                  <c:v>9.75</c:v>
                </c:pt>
                <c:pt idx="118">
                  <c:v>9.8333333333333321</c:v>
                </c:pt>
                <c:pt idx="119">
                  <c:v>9.9166666666666696</c:v>
                </c:pt>
                <c:pt idx="120">
                  <c:v>10</c:v>
                </c:pt>
              </c:numCache>
            </c:numRef>
          </c:xVal>
          <c:yVal>
            <c:numRef>
              <c:f>'chart data'!$Q$8:$Q$128</c:f>
              <c:numCache>
                <c:formatCode>0.000</c:formatCode>
                <c:ptCount val="121"/>
                <c:pt idx="0">
                  <c:v>4.6895365895150718</c:v>
                </c:pt>
                <c:pt idx="1">
                  <c:v>4.6858515590319749</c:v>
                </c:pt>
                <c:pt idx="2">
                  <c:v>4.6822529273773927</c:v>
                </c:pt>
                <c:pt idx="3">
                  <c:v>4.6787655367066456</c:v>
                </c:pt>
                <c:pt idx="4">
                  <c:v>4.6754089026039889</c:v>
                </c:pt>
                <c:pt idx="5">
                  <c:v>4.6721980153157858</c:v>
                </c:pt>
                <c:pt idx="6">
                  <c:v>4.6691440329563383</c:v>
                </c:pt>
                <c:pt idx="7">
                  <c:v>4.6662548805983528</c:v>
                </c:pt>
                <c:pt idx="8">
                  <c:v>4.6635357674064206</c:v>
                </c:pt>
                <c:pt idx="9">
                  <c:v>4.660989632437281</c:v>
                </c:pt>
                <c:pt idx="10">
                  <c:v>4.6586175283869311</c:v>
                </c:pt>
                <c:pt idx="11">
                  <c:v>4.6564189513896936</c:v>
                </c:pt>
                <c:pt idx="12">
                  <c:v>4.6543921239453976</c:v>
                </c:pt>
                <c:pt idx="13">
                  <c:v>4.6525342371512703</c:v>
                </c:pt>
                <c:pt idx="14">
                  <c:v>4.6508416576280052</c:v>
                </c:pt>
                <c:pt idx="15">
                  <c:v>4.6493101038409472</c:v>
                </c:pt>
                <c:pt idx="16">
                  <c:v>4.6479347959156527</c:v>
                </c:pt>
                <c:pt idx="17">
                  <c:v>4.6467105825205222</c:v>
                </c:pt>
                <c:pt idx="18">
                  <c:v>4.6456320479291371</c:v>
                </c:pt>
                <c:pt idx="19">
                  <c:v>4.6446936019731728</c:v>
                </c:pt>
                <c:pt idx="20">
                  <c:v>4.6438895552450266</c:v>
                </c:pt>
                <c:pt idx="21">
                  <c:v>4.6432141816027119</c:v>
                </c:pt>
                <c:pt idx="22">
                  <c:v>4.6426617697613013</c:v>
                </c:pt>
                <c:pt idx="23">
                  <c:v>4.6422266655214717</c:v>
                </c:pt>
                <c:pt idx="24">
                  <c:v>4.6419033059810912</c:v>
                </c:pt>
                <c:pt idx="25">
                  <c:v>4.6416862468978266</c:v>
                </c:pt>
                <c:pt idx="26">
                  <c:v>4.641570184215178</c:v>
                </c:pt>
                <c:pt idx="27">
                  <c:v>4.64154997062868</c:v>
                </c:pt>
                <c:pt idx="28">
                  <c:v>4.6416206279511014</c:v>
                </c:pt>
                <c:pt idx="29">
                  <c:v>4.6417773559322484</c:v>
                </c:pt>
                <c:pt idx="30">
                  <c:v>4.6420155380994617</c:v>
                </c:pt>
                <c:pt idx="31">
                  <c:v>4.6423307451069462</c:v>
                </c:pt>
                <c:pt idx="32">
                  <c:v>4.6427187360138751</c:v>
                </c:pt>
                <c:pt idx="33">
                  <c:v>4.6431754578526858</c:v>
                </c:pt>
                <c:pt idx="34">
                  <c:v>4.6436970437971921</c:v>
                </c:pt>
                <c:pt idx="35">
                  <c:v>4.6442798101959246</c:v>
                </c:pt>
                <c:pt idx="36">
                  <c:v>4.6449202526973909</c:v>
                </c:pt>
                <c:pt idx="37">
                  <c:v>4.645615041660486</c:v>
                </c:pt>
                <c:pt idx="38">
                  <c:v>4.6463610170141401</c:v>
                </c:pt>
                <c:pt idx="39">
                  <c:v>4.6471551827054256</c:v>
                </c:pt>
                <c:pt idx="40">
                  <c:v>4.647994700853527</c:v>
                </c:pt>
                <c:pt idx="41">
                  <c:v>4.6488768857080807</c:v>
                </c:pt>
                <c:pt idx="42">
                  <c:v>4.6497991974946498</c:v>
                </c:pt>
                <c:pt idx="43">
                  <c:v>4.6507592362157038</c:v>
                </c:pt>
                <c:pt idx="44">
                  <c:v>4.6517547354641362</c:v>
                </c:pt>
                <c:pt idx="45">
                  <c:v>4.652783556295188</c:v>
                </c:pt>
                <c:pt idx="46">
                  <c:v>4.65384368119512</c:v>
                </c:pt>
                <c:pt idx="47">
                  <c:v>4.6549332081760273</c:v>
                </c:pt>
                <c:pt idx="48">
                  <c:v>4.6560503450212609</c:v>
                </c:pt>
                <c:pt idx="49">
                  <c:v>4.6571934036990656</c:v>
                </c:pt>
                <c:pt idx="50">
                  <c:v>4.658360794958754</c:v>
                </c:pt>
                <c:pt idx="51">
                  <c:v>4.6595510231187687</c:v>
                </c:pt>
                <c:pt idx="52">
                  <c:v>4.6607626810534457</c:v>
                </c:pt>
                <c:pt idx="53">
                  <c:v>4.6619944453821427</c:v>
                </c:pt>
                <c:pt idx="54">
                  <c:v>4.6632450718623666</c:v>
                </c:pt>
                <c:pt idx="55">
                  <c:v>4.6645133909864827</c:v>
                </c:pt>
                <c:pt idx="56">
                  <c:v>4.6657983037802166</c:v>
                </c:pt>
                <c:pt idx="57">
                  <c:v>4.667098777799616</c:v>
                </c:pt>
                <c:pt idx="58">
                  <c:v>4.6684138433226892</c:v>
                </c:pt>
                <c:pt idx="59">
                  <c:v>4.6697425897304239</c:v>
                </c:pt>
                <c:pt idx="60">
                  <c:v>4.6710841620719057</c:v>
                </c:pt>
                <c:pt idx="61">
                  <c:v>4.6724377578074892</c:v>
                </c:pt>
                <c:pt idx="62">
                  <c:v>4.673802623723712</c:v>
                </c:pt>
                <c:pt idx="63">
                  <c:v>4.6751780530133056</c:v>
                </c:pt>
                <c:pt idx="64">
                  <c:v>4.6765633825139297</c:v>
                </c:pt>
                <c:pt idx="65">
                  <c:v>4.6779579900986077</c:v>
                </c:pt>
                <c:pt idx="66">
                  <c:v>4.6793612922113583</c:v>
                </c:pt>
                <c:pt idx="67">
                  <c:v>4.6807727415412748</c:v>
                </c:pt>
                <c:pt idx="68">
                  <c:v>4.6821918248286467</c:v>
                </c:pt>
                <c:pt idx="69">
                  <c:v>4.6836180607965483</c:v>
                </c:pt>
                <c:pt idx="70">
                  <c:v>4.6850509982017527</c:v>
                </c:pt>
                <c:pt idx="71">
                  <c:v>4.6864902139989351</c:v>
                </c:pt>
                <c:pt idx="72">
                  <c:v>4.6879353116121818</c:v>
                </c:pt>
                <c:pt idx="73">
                  <c:v>4.6893859193083207</c:v>
                </c:pt>
                <c:pt idx="74">
                  <c:v>4.6908416886664046</c:v>
                </c:pt>
                <c:pt idx="75">
                  <c:v>4.6923022931383658</c:v>
                </c:pt>
                <c:pt idx="76">
                  <c:v>4.6937674266956106</c:v>
                </c:pt>
                <c:pt idx="77">
                  <c:v>4.6952368025569688</c:v>
                </c:pt>
                <c:pt idx="78">
                  <c:v>4.6967101519932957</c:v>
                </c:pt>
                <c:pt idx="79">
                  <c:v>4.6981872232043793</c:v>
                </c:pt>
                <c:pt idx="80">
                  <c:v>4.6996677802641802</c:v>
                </c:pt>
                <c:pt idx="81">
                  <c:v>4.7011516021302029</c:v>
                </c:pt>
                <c:pt idx="82">
                  <c:v>4.7026384817135112</c:v>
                </c:pt>
                <c:pt idx="83">
                  <c:v>4.7041282250057046</c:v>
                </c:pt>
                <c:pt idx="84">
                  <c:v>4.7056206502595597</c:v>
                </c:pt>
                <c:pt idx="85">
                  <c:v>4.707115587220092</c:v>
                </c:pt>
                <c:pt idx="86">
                  <c:v>4.7086128764032056</c:v>
                </c:pt>
                <c:pt idx="87">
                  <c:v>4.7101123684188142</c:v>
                </c:pt>
                <c:pt idx="88">
                  <c:v>4.7116139233360839</c:v>
                </c:pt>
                <c:pt idx="89">
                  <c:v>4.7131174100879658</c:v>
                </c:pt>
                <c:pt idx="90">
                  <c:v>4.7146227059128529</c:v>
                </c:pt>
                <c:pt idx="91">
                  <c:v>4.7161296958309942</c:v>
                </c:pt>
                <c:pt idx="92">
                  <c:v>4.7176382721535717</c:v>
                </c:pt>
                <c:pt idx="93">
                  <c:v>4.7191483340224734</c:v>
                </c:pt>
                <c:pt idx="94">
                  <c:v>4.7206597869788451</c:v>
                </c:pt>
                <c:pt idx="95">
                  <c:v>4.7221725425586669</c:v>
                </c:pt>
                <c:pt idx="96">
                  <c:v>4.7236865179136993</c:v>
                </c:pt>
                <c:pt idx="97">
                  <c:v>4.7252016354562301</c:v>
                </c:pt>
                <c:pt idx="98">
                  <c:v>4.726717822526088</c:v>
                </c:pt>
                <c:pt idx="99">
                  <c:v>4.7282350110787066</c:v>
                </c:pt>
                <c:pt idx="100">
                  <c:v>4.7297531373926907</c:v>
                </c:pt>
                <c:pt idx="101">
                  <c:v>4.7312721417959152</c:v>
                </c:pt>
                <c:pt idx="102">
                  <c:v>4.7327919684088231</c:v>
                </c:pt>
                <c:pt idx="103">
                  <c:v>4.7343125649039486</c:v>
                </c:pt>
                <c:pt idx="104">
                  <c:v>4.7358338822806196</c:v>
                </c:pt>
                <c:pt idx="105">
                  <c:v>4.7373558746538471</c:v>
                </c:pt>
                <c:pt idx="106">
                  <c:v>4.7388784990566304</c:v>
                </c:pt>
                <c:pt idx="107">
                  <c:v>4.7404017152546896</c:v>
                </c:pt>
                <c:pt idx="108">
                  <c:v>4.7419254855729802</c:v>
                </c:pt>
                <c:pt idx="109">
                  <c:v>4.7434497747331301</c:v>
                </c:pt>
                <c:pt idx="110">
                  <c:v>4.7449745497012126</c:v>
                </c:pt>
                <c:pt idx="111">
                  <c:v>4.7464997795451751</c:v>
                </c:pt>
                <c:pt idx="112">
                  <c:v>4.7480254353011881</c:v>
                </c:pt>
                <c:pt idx="113">
                  <c:v>4.7495514898486482</c:v>
                </c:pt>
                <c:pt idx="114">
                  <c:v>4.7510779177929496</c:v>
                </c:pt>
                <c:pt idx="115">
                  <c:v>4.7526046953557977</c:v>
                </c:pt>
                <c:pt idx="116">
                  <c:v>4.7541318002723791</c:v>
                </c:pt>
                <c:pt idx="117">
                  <c:v>4.7556592116951766</c:v>
                </c:pt>
                <c:pt idx="118">
                  <c:v>4.7571869101037727</c:v>
                </c:pt>
                <c:pt idx="119">
                  <c:v>4.7587148772204797</c:v>
                </c:pt>
                <c:pt idx="120">
                  <c:v>4.7602430959312798</c:v>
                </c:pt>
              </c:numCache>
            </c:numRef>
          </c:yVal>
          <c:smooth val="0"/>
        </c:ser>
        <c:ser>
          <c:idx val="0"/>
          <c:order val="5"/>
          <c:tx>
            <c:v>long run futures price = xsi0 + V + (mu-lam+(1/2)sig^2)*t</c:v>
          </c:tx>
          <c:spPr>
            <a:ln w="28575">
              <a:noFill/>
            </a:ln>
          </c:spPr>
          <c:marker>
            <c:symbol val="diamond"/>
            <c:size val="5"/>
            <c:spPr>
              <a:solidFill>
                <a:srgbClr val="000090"/>
              </a:solidFill>
              <a:ln>
                <a:solidFill>
                  <a:srgbClr val="000090"/>
                </a:solidFill>
                <a:prstDash val="solid"/>
              </a:ln>
            </c:spPr>
          </c:marker>
          <c:xVal>
            <c:numRef>
              <c:f>'chart data'!$C$8:$C$128</c:f>
              <c:numCache>
                <c:formatCode>0.000</c:formatCode>
                <c:ptCount val="121"/>
                <c:pt idx="0">
                  <c:v>0</c:v>
                </c:pt>
                <c:pt idx="1">
                  <c:v>8.3333333333333301E-2</c:v>
                </c:pt>
                <c:pt idx="2">
                  <c:v>0.16666666666666699</c:v>
                </c:pt>
                <c:pt idx="3">
                  <c:v>0.25</c:v>
                </c:pt>
                <c:pt idx="4">
                  <c:v>0.33333333333333298</c:v>
                </c:pt>
                <c:pt idx="5">
                  <c:v>0.41666666666666702</c:v>
                </c:pt>
                <c:pt idx="6">
                  <c:v>0.5</c:v>
                </c:pt>
                <c:pt idx="7">
                  <c:v>0.58333333333333304</c:v>
                </c:pt>
                <c:pt idx="8">
                  <c:v>0.66666666666666696</c:v>
                </c:pt>
                <c:pt idx="9">
                  <c:v>0.75</c:v>
                </c:pt>
                <c:pt idx="10">
                  <c:v>0.83333333333333304</c:v>
                </c:pt>
                <c:pt idx="11">
                  <c:v>0.91666666666666696</c:v>
                </c:pt>
                <c:pt idx="12">
                  <c:v>1</c:v>
                </c:pt>
                <c:pt idx="13">
                  <c:v>1.083333333333333</c:v>
                </c:pt>
                <c:pt idx="14">
                  <c:v>1.166666666666667</c:v>
                </c:pt>
                <c:pt idx="15">
                  <c:v>1.25</c:v>
                </c:pt>
                <c:pt idx="16">
                  <c:v>1.333333333333333</c:v>
                </c:pt>
                <c:pt idx="17">
                  <c:v>1.416666666666667</c:v>
                </c:pt>
                <c:pt idx="18">
                  <c:v>1.5</c:v>
                </c:pt>
                <c:pt idx="19">
                  <c:v>1.583333333333333</c:v>
                </c:pt>
                <c:pt idx="20">
                  <c:v>1.666666666666667</c:v>
                </c:pt>
                <c:pt idx="21">
                  <c:v>1.75</c:v>
                </c:pt>
                <c:pt idx="22">
                  <c:v>1.833333333333333</c:v>
                </c:pt>
                <c:pt idx="23">
                  <c:v>1.916666666666667</c:v>
                </c:pt>
                <c:pt idx="24">
                  <c:v>2</c:v>
                </c:pt>
                <c:pt idx="25">
                  <c:v>2.083333333333333</c:v>
                </c:pt>
                <c:pt idx="26">
                  <c:v>2.1666666666666661</c:v>
                </c:pt>
                <c:pt idx="27">
                  <c:v>2.25</c:v>
                </c:pt>
                <c:pt idx="28">
                  <c:v>2.333333333333333</c:v>
                </c:pt>
                <c:pt idx="29">
                  <c:v>2.4166666666666661</c:v>
                </c:pt>
                <c:pt idx="30">
                  <c:v>2.5</c:v>
                </c:pt>
                <c:pt idx="31">
                  <c:v>2.583333333333333</c:v>
                </c:pt>
                <c:pt idx="32">
                  <c:v>2.6666666666666661</c:v>
                </c:pt>
                <c:pt idx="33">
                  <c:v>2.75</c:v>
                </c:pt>
                <c:pt idx="34">
                  <c:v>2.833333333333333</c:v>
                </c:pt>
                <c:pt idx="35">
                  <c:v>2.9166666666666661</c:v>
                </c:pt>
                <c:pt idx="36">
                  <c:v>3</c:v>
                </c:pt>
                <c:pt idx="37">
                  <c:v>3.083333333333333</c:v>
                </c:pt>
                <c:pt idx="38">
                  <c:v>3.1666666666666661</c:v>
                </c:pt>
                <c:pt idx="39">
                  <c:v>3.25</c:v>
                </c:pt>
                <c:pt idx="40">
                  <c:v>3.333333333333333</c:v>
                </c:pt>
                <c:pt idx="41">
                  <c:v>3.4166666666666661</c:v>
                </c:pt>
                <c:pt idx="42">
                  <c:v>3.5</c:v>
                </c:pt>
                <c:pt idx="43">
                  <c:v>3.583333333333333</c:v>
                </c:pt>
                <c:pt idx="44">
                  <c:v>3.6666666666666661</c:v>
                </c:pt>
                <c:pt idx="45">
                  <c:v>3.75</c:v>
                </c:pt>
                <c:pt idx="46">
                  <c:v>3.833333333333333</c:v>
                </c:pt>
                <c:pt idx="47">
                  <c:v>3.9166666666666661</c:v>
                </c:pt>
                <c:pt idx="48">
                  <c:v>4</c:v>
                </c:pt>
                <c:pt idx="49">
                  <c:v>4.083333333333333</c:v>
                </c:pt>
                <c:pt idx="50">
                  <c:v>4.166666666666667</c:v>
                </c:pt>
                <c:pt idx="51">
                  <c:v>4.25</c:v>
                </c:pt>
                <c:pt idx="52">
                  <c:v>4.3333333333333321</c:v>
                </c:pt>
                <c:pt idx="53">
                  <c:v>4.4166666666666661</c:v>
                </c:pt>
                <c:pt idx="54">
                  <c:v>4.5</c:v>
                </c:pt>
                <c:pt idx="55">
                  <c:v>4.583333333333333</c:v>
                </c:pt>
                <c:pt idx="56">
                  <c:v>4.666666666666667</c:v>
                </c:pt>
                <c:pt idx="57">
                  <c:v>4.75</c:v>
                </c:pt>
                <c:pt idx="58">
                  <c:v>4.8333333333333321</c:v>
                </c:pt>
                <c:pt idx="59">
                  <c:v>4.9166666666666661</c:v>
                </c:pt>
                <c:pt idx="60">
                  <c:v>5</c:v>
                </c:pt>
                <c:pt idx="61">
                  <c:v>5.083333333333333</c:v>
                </c:pt>
                <c:pt idx="62">
                  <c:v>5.166666666666667</c:v>
                </c:pt>
                <c:pt idx="63">
                  <c:v>5.25</c:v>
                </c:pt>
                <c:pt idx="64">
                  <c:v>5.3333333333333321</c:v>
                </c:pt>
                <c:pt idx="65">
                  <c:v>5.4166666666666661</c:v>
                </c:pt>
                <c:pt idx="66">
                  <c:v>5.5</c:v>
                </c:pt>
                <c:pt idx="67">
                  <c:v>5.583333333333333</c:v>
                </c:pt>
                <c:pt idx="68">
                  <c:v>5.666666666666667</c:v>
                </c:pt>
                <c:pt idx="69">
                  <c:v>5.75</c:v>
                </c:pt>
                <c:pt idx="70">
                  <c:v>5.8333333333333321</c:v>
                </c:pt>
                <c:pt idx="71">
                  <c:v>5.9166666666666661</c:v>
                </c:pt>
                <c:pt idx="72">
                  <c:v>6</c:v>
                </c:pt>
                <c:pt idx="73">
                  <c:v>6.083333333333333</c:v>
                </c:pt>
                <c:pt idx="74">
                  <c:v>6.166666666666667</c:v>
                </c:pt>
                <c:pt idx="75">
                  <c:v>6.25</c:v>
                </c:pt>
                <c:pt idx="76">
                  <c:v>6.3333333333333321</c:v>
                </c:pt>
                <c:pt idx="77">
                  <c:v>6.4166666666666661</c:v>
                </c:pt>
                <c:pt idx="78">
                  <c:v>6.5</c:v>
                </c:pt>
                <c:pt idx="79">
                  <c:v>6.583333333333333</c:v>
                </c:pt>
                <c:pt idx="80">
                  <c:v>6.666666666666667</c:v>
                </c:pt>
                <c:pt idx="81">
                  <c:v>6.75</c:v>
                </c:pt>
                <c:pt idx="82">
                  <c:v>6.8333333333333321</c:v>
                </c:pt>
                <c:pt idx="83">
                  <c:v>6.9166666666666661</c:v>
                </c:pt>
                <c:pt idx="84">
                  <c:v>7</c:v>
                </c:pt>
                <c:pt idx="85">
                  <c:v>7.083333333333333</c:v>
                </c:pt>
                <c:pt idx="86">
                  <c:v>7.166666666666667</c:v>
                </c:pt>
                <c:pt idx="87">
                  <c:v>7.25</c:v>
                </c:pt>
                <c:pt idx="88">
                  <c:v>7.3333333333333321</c:v>
                </c:pt>
                <c:pt idx="89">
                  <c:v>7.4166666666666661</c:v>
                </c:pt>
                <c:pt idx="90">
                  <c:v>7.5</c:v>
                </c:pt>
                <c:pt idx="91">
                  <c:v>7.583333333333333</c:v>
                </c:pt>
                <c:pt idx="92">
                  <c:v>7.666666666666667</c:v>
                </c:pt>
                <c:pt idx="93">
                  <c:v>7.75</c:v>
                </c:pt>
                <c:pt idx="94">
                  <c:v>7.8333333333333321</c:v>
                </c:pt>
                <c:pt idx="95">
                  <c:v>7.9166666666666661</c:v>
                </c:pt>
                <c:pt idx="96">
                  <c:v>8</c:v>
                </c:pt>
                <c:pt idx="97">
                  <c:v>8.0833333333333321</c:v>
                </c:pt>
                <c:pt idx="98">
                  <c:v>8.1666666666666696</c:v>
                </c:pt>
                <c:pt idx="99">
                  <c:v>8.25</c:v>
                </c:pt>
                <c:pt idx="100">
                  <c:v>8.3333333333333321</c:v>
                </c:pt>
                <c:pt idx="101">
                  <c:v>8.4166666666666696</c:v>
                </c:pt>
                <c:pt idx="102">
                  <c:v>8.5</c:v>
                </c:pt>
                <c:pt idx="103">
                  <c:v>8.5833333333333321</c:v>
                </c:pt>
                <c:pt idx="104">
                  <c:v>8.6666666666666696</c:v>
                </c:pt>
                <c:pt idx="105">
                  <c:v>8.75</c:v>
                </c:pt>
                <c:pt idx="106">
                  <c:v>8.8333333333333321</c:v>
                </c:pt>
                <c:pt idx="107">
                  <c:v>8.9166666666666696</c:v>
                </c:pt>
                <c:pt idx="108">
                  <c:v>9</c:v>
                </c:pt>
                <c:pt idx="109">
                  <c:v>9.0833333333333321</c:v>
                </c:pt>
                <c:pt idx="110">
                  <c:v>9.1666666666666696</c:v>
                </c:pt>
                <c:pt idx="111">
                  <c:v>9.25</c:v>
                </c:pt>
                <c:pt idx="112">
                  <c:v>9.3333333333333321</c:v>
                </c:pt>
                <c:pt idx="113">
                  <c:v>9.4166666666666696</c:v>
                </c:pt>
                <c:pt idx="114">
                  <c:v>9.5</c:v>
                </c:pt>
                <c:pt idx="115">
                  <c:v>9.5833333333333321</c:v>
                </c:pt>
                <c:pt idx="116">
                  <c:v>9.6666666666666696</c:v>
                </c:pt>
                <c:pt idx="117">
                  <c:v>9.75</c:v>
                </c:pt>
                <c:pt idx="118">
                  <c:v>9.8333333333333321</c:v>
                </c:pt>
                <c:pt idx="119">
                  <c:v>9.9166666666666696</c:v>
                </c:pt>
                <c:pt idx="120">
                  <c:v>10</c:v>
                </c:pt>
              </c:numCache>
            </c:numRef>
          </c:xVal>
          <c:yVal>
            <c:numRef>
              <c:f>'chart data'!$S$8:$S$128</c:f>
              <c:numCache>
                <c:formatCode>0.000</c:formatCode>
                <c:ptCount val="121"/>
                <c:pt idx="0">
                  <c:v>4.5763587482345933</c:v>
                </c:pt>
                <c:pt idx="1">
                  <c:v>4.5778906649012603</c:v>
                </c:pt>
                <c:pt idx="2">
                  <c:v>4.5794225815679299</c:v>
                </c:pt>
                <c:pt idx="3">
                  <c:v>4.5809544982345924</c:v>
                </c:pt>
                <c:pt idx="4">
                  <c:v>4.5824864149012603</c:v>
                </c:pt>
                <c:pt idx="5">
                  <c:v>4.5840183315679246</c:v>
                </c:pt>
                <c:pt idx="6">
                  <c:v>4.585550248234588</c:v>
                </c:pt>
                <c:pt idx="7">
                  <c:v>4.5870821649012603</c:v>
                </c:pt>
                <c:pt idx="8">
                  <c:v>4.5886140815679264</c:v>
                </c:pt>
                <c:pt idx="9">
                  <c:v>4.5901459982345916</c:v>
                </c:pt>
                <c:pt idx="10">
                  <c:v>4.5916779149012603</c:v>
                </c:pt>
                <c:pt idx="11">
                  <c:v>4.5932098315679264</c:v>
                </c:pt>
                <c:pt idx="12">
                  <c:v>4.5947417482345916</c:v>
                </c:pt>
                <c:pt idx="13">
                  <c:v>4.5962736649012603</c:v>
                </c:pt>
                <c:pt idx="14">
                  <c:v>4.5978055815679246</c:v>
                </c:pt>
                <c:pt idx="15">
                  <c:v>4.5993374982345934</c:v>
                </c:pt>
                <c:pt idx="16">
                  <c:v>4.6008694149012603</c:v>
                </c:pt>
                <c:pt idx="17">
                  <c:v>4.6024013315679246</c:v>
                </c:pt>
                <c:pt idx="18">
                  <c:v>4.603933248234588</c:v>
                </c:pt>
                <c:pt idx="19">
                  <c:v>4.6054651649012603</c:v>
                </c:pt>
                <c:pt idx="20">
                  <c:v>4.6069970815679273</c:v>
                </c:pt>
                <c:pt idx="21">
                  <c:v>4.6085289982345916</c:v>
                </c:pt>
                <c:pt idx="22">
                  <c:v>4.6100609149012604</c:v>
                </c:pt>
                <c:pt idx="23">
                  <c:v>4.6115928315679247</c:v>
                </c:pt>
                <c:pt idx="24">
                  <c:v>4.6131247482345881</c:v>
                </c:pt>
                <c:pt idx="25">
                  <c:v>4.614656664901255</c:v>
                </c:pt>
                <c:pt idx="26">
                  <c:v>4.6161885815679247</c:v>
                </c:pt>
                <c:pt idx="27">
                  <c:v>4.6177204982345916</c:v>
                </c:pt>
                <c:pt idx="28">
                  <c:v>4.6192524149012604</c:v>
                </c:pt>
                <c:pt idx="29">
                  <c:v>4.6207843315679193</c:v>
                </c:pt>
                <c:pt idx="30">
                  <c:v>4.6223162482345836</c:v>
                </c:pt>
                <c:pt idx="31">
                  <c:v>4.6238481649012604</c:v>
                </c:pt>
                <c:pt idx="32">
                  <c:v>4.6253800815679247</c:v>
                </c:pt>
                <c:pt idx="33">
                  <c:v>4.6269119982345881</c:v>
                </c:pt>
                <c:pt idx="34">
                  <c:v>4.6284439149012604</c:v>
                </c:pt>
                <c:pt idx="35">
                  <c:v>4.6299758315679194</c:v>
                </c:pt>
                <c:pt idx="36">
                  <c:v>4.6315077482345917</c:v>
                </c:pt>
                <c:pt idx="37">
                  <c:v>4.6330396649012604</c:v>
                </c:pt>
                <c:pt idx="38">
                  <c:v>4.6345715815679247</c:v>
                </c:pt>
                <c:pt idx="39">
                  <c:v>4.6361034982345926</c:v>
                </c:pt>
                <c:pt idx="40">
                  <c:v>4.6376354149012604</c:v>
                </c:pt>
                <c:pt idx="41">
                  <c:v>4.6391673315679274</c:v>
                </c:pt>
                <c:pt idx="42">
                  <c:v>4.6406992482345917</c:v>
                </c:pt>
                <c:pt idx="43">
                  <c:v>4.6422311649012604</c:v>
                </c:pt>
                <c:pt idx="44">
                  <c:v>4.6437630815679301</c:v>
                </c:pt>
                <c:pt idx="45">
                  <c:v>4.6452949982345917</c:v>
                </c:pt>
                <c:pt idx="46">
                  <c:v>4.6468269149012604</c:v>
                </c:pt>
                <c:pt idx="47">
                  <c:v>4.6483588315679256</c:v>
                </c:pt>
                <c:pt idx="48">
                  <c:v>4.6498907482345917</c:v>
                </c:pt>
                <c:pt idx="49">
                  <c:v>4.6514226649012604</c:v>
                </c:pt>
                <c:pt idx="50">
                  <c:v>4.6529545815679212</c:v>
                </c:pt>
                <c:pt idx="51">
                  <c:v>4.654486498234589</c:v>
                </c:pt>
                <c:pt idx="52">
                  <c:v>4.6560184149012587</c:v>
                </c:pt>
                <c:pt idx="53">
                  <c:v>4.6575503315679212</c:v>
                </c:pt>
                <c:pt idx="54">
                  <c:v>4.6590822482345891</c:v>
                </c:pt>
                <c:pt idx="55">
                  <c:v>4.6606141649012551</c:v>
                </c:pt>
                <c:pt idx="56">
                  <c:v>4.6621460815679256</c:v>
                </c:pt>
                <c:pt idx="57">
                  <c:v>4.6636779982345944</c:v>
                </c:pt>
                <c:pt idx="58">
                  <c:v>4.6652099149012587</c:v>
                </c:pt>
                <c:pt idx="59">
                  <c:v>4.6667418315679257</c:v>
                </c:pt>
                <c:pt idx="60">
                  <c:v>4.6682737482345944</c:v>
                </c:pt>
                <c:pt idx="61">
                  <c:v>4.6698056649012551</c:v>
                </c:pt>
                <c:pt idx="62">
                  <c:v>4.6713375815679274</c:v>
                </c:pt>
                <c:pt idx="63">
                  <c:v>4.6728694982345962</c:v>
                </c:pt>
                <c:pt idx="64">
                  <c:v>4.6744014149012596</c:v>
                </c:pt>
                <c:pt idx="65">
                  <c:v>4.6759333315679257</c:v>
                </c:pt>
                <c:pt idx="66">
                  <c:v>4.6774652482345891</c:v>
                </c:pt>
                <c:pt idx="67">
                  <c:v>4.6789971649012596</c:v>
                </c:pt>
                <c:pt idx="68">
                  <c:v>4.6805290815679266</c:v>
                </c:pt>
                <c:pt idx="69">
                  <c:v>4.6820609982345944</c:v>
                </c:pt>
                <c:pt idx="70">
                  <c:v>4.6835929149012596</c:v>
                </c:pt>
                <c:pt idx="71">
                  <c:v>4.6851248315679213</c:v>
                </c:pt>
                <c:pt idx="72">
                  <c:v>4.6866567482345927</c:v>
                </c:pt>
                <c:pt idx="73">
                  <c:v>4.6881886649012552</c:v>
                </c:pt>
                <c:pt idx="74">
                  <c:v>4.6897205815679257</c:v>
                </c:pt>
                <c:pt idx="75">
                  <c:v>4.6912524982345927</c:v>
                </c:pt>
                <c:pt idx="76">
                  <c:v>4.6927844149012552</c:v>
                </c:pt>
                <c:pt idx="77">
                  <c:v>4.6943163315679186</c:v>
                </c:pt>
                <c:pt idx="78">
                  <c:v>4.6958482482345882</c:v>
                </c:pt>
                <c:pt idx="79">
                  <c:v>4.6973801649012552</c:v>
                </c:pt>
                <c:pt idx="80">
                  <c:v>4.6989120815679257</c:v>
                </c:pt>
                <c:pt idx="81">
                  <c:v>4.7004439982345927</c:v>
                </c:pt>
                <c:pt idx="82">
                  <c:v>4.7019759149012597</c:v>
                </c:pt>
                <c:pt idx="83">
                  <c:v>4.7035078315679266</c:v>
                </c:pt>
                <c:pt idx="84">
                  <c:v>4.7050397482345936</c:v>
                </c:pt>
                <c:pt idx="85">
                  <c:v>4.7065716649012597</c:v>
                </c:pt>
                <c:pt idx="86">
                  <c:v>4.7081035815679257</c:v>
                </c:pt>
                <c:pt idx="87">
                  <c:v>4.7096354982345927</c:v>
                </c:pt>
                <c:pt idx="88">
                  <c:v>4.7111674149012597</c:v>
                </c:pt>
                <c:pt idx="89">
                  <c:v>4.7126993315679258</c:v>
                </c:pt>
                <c:pt idx="90">
                  <c:v>4.7142312482345892</c:v>
                </c:pt>
                <c:pt idx="91">
                  <c:v>4.7157631649012597</c:v>
                </c:pt>
                <c:pt idx="92">
                  <c:v>4.7172950815679258</c:v>
                </c:pt>
                <c:pt idx="93">
                  <c:v>4.7188269982345936</c:v>
                </c:pt>
                <c:pt idx="94">
                  <c:v>4.7203589149012597</c:v>
                </c:pt>
                <c:pt idx="95">
                  <c:v>4.7218908315679267</c:v>
                </c:pt>
                <c:pt idx="96">
                  <c:v>4.7234227482345936</c:v>
                </c:pt>
                <c:pt idx="97">
                  <c:v>4.7249546649012526</c:v>
                </c:pt>
                <c:pt idx="98">
                  <c:v>4.7264865815679267</c:v>
                </c:pt>
                <c:pt idx="99">
                  <c:v>4.7280184982345936</c:v>
                </c:pt>
                <c:pt idx="100">
                  <c:v>4.7295504149012597</c:v>
                </c:pt>
                <c:pt idx="101">
                  <c:v>4.7310823315679258</c:v>
                </c:pt>
                <c:pt idx="102">
                  <c:v>4.7326142482345892</c:v>
                </c:pt>
                <c:pt idx="103">
                  <c:v>4.7341461649012597</c:v>
                </c:pt>
                <c:pt idx="104">
                  <c:v>4.7356780815679302</c:v>
                </c:pt>
                <c:pt idx="105">
                  <c:v>4.7372099982345928</c:v>
                </c:pt>
                <c:pt idx="106">
                  <c:v>4.7387419149012597</c:v>
                </c:pt>
                <c:pt idx="107">
                  <c:v>4.7402738315679258</c:v>
                </c:pt>
                <c:pt idx="108">
                  <c:v>4.7418057482345937</c:v>
                </c:pt>
                <c:pt idx="109">
                  <c:v>4.7433376649012597</c:v>
                </c:pt>
                <c:pt idx="110">
                  <c:v>4.7448695815679258</c:v>
                </c:pt>
                <c:pt idx="111">
                  <c:v>4.7464014982345928</c:v>
                </c:pt>
                <c:pt idx="112">
                  <c:v>4.7479334149012598</c:v>
                </c:pt>
                <c:pt idx="113">
                  <c:v>4.7494653315679258</c:v>
                </c:pt>
                <c:pt idx="114">
                  <c:v>4.7509972482345892</c:v>
                </c:pt>
                <c:pt idx="115">
                  <c:v>4.7525291649012598</c:v>
                </c:pt>
                <c:pt idx="116">
                  <c:v>4.7540610815679267</c:v>
                </c:pt>
                <c:pt idx="117">
                  <c:v>4.7555929982345937</c:v>
                </c:pt>
                <c:pt idx="118">
                  <c:v>4.7571249149012607</c:v>
                </c:pt>
                <c:pt idx="119">
                  <c:v>4.7586568315679276</c:v>
                </c:pt>
                <c:pt idx="120">
                  <c:v>4.7601887482345893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1094960"/>
        <c:axId val="231094400"/>
      </c:scatterChart>
      <c:valAx>
        <c:axId val="231094960"/>
        <c:scaling>
          <c:orientation val="minMax"/>
        </c:scaling>
        <c:delete val="0"/>
        <c:axPos val="b"/>
        <c:numFmt formatCode="0.00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31094400"/>
        <c:crosses val="autoZero"/>
        <c:crossBetween val="midCat"/>
      </c:valAx>
      <c:valAx>
        <c:axId val="231094400"/>
        <c:scaling>
          <c:orientation val="minMax"/>
        </c:scaling>
        <c:delete val="0"/>
        <c:axPos val="l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numFmt formatCode="0.00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31094960"/>
        <c:crosses val="autoZero"/>
        <c:crossBetween val="midCat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66518518518518499"/>
          <c:y val="0.30501089324618702"/>
          <c:w val="0.32592592592592601"/>
          <c:h val="0.3983296879556719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9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669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AF4DA-8773-4F45-84A4-E4E52034B34F}" type="datetimeFigureOut">
              <a:rPr lang="en-US" smtClean="0"/>
              <a:t>2/27/2015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431"/>
            <a:ext cx="2971800" cy="4669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5010" y="8829431"/>
            <a:ext cx="2971800" cy="4669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EBF61-06C9-4AC6-A0D0-25911F540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36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5790"/>
            <a:ext cx="5029200" cy="418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297180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580"/>
            <a:ext cx="297180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F15C069-43F2-7446-90ED-F80173B4C5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229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3886202" y="8831580"/>
            <a:ext cx="2971799" cy="4648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695325"/>
            <a:ext cx="4649787" cy="34877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14402" y="4415791"/>
            <a:ext cx="5029199" cy="4184993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7710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2" y="4415790"/>
            <a:ext cx="5029199" cy="41833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02891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2" y="4415790"/>
            <a:ext cx="5029199" cy="41833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02891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2" y="4415790"/>
            <a:ext cx="5029199" cy="41833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02891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2" y="4415790"/>
            <a:ext cx="5029199" cy="41833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02891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5C069-43F2-7446-90ED-F80173B4C5B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87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2" y="4415790"/>
            <a:ext cx="5029199" cy="41833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02891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2" y="4415790"/>
            <a:ext cx="5029199" cy="41833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0289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45C4BB-6B7D-8B42-818F-D86DA7BDEE1C}" type="slidenum">
              <a:rPr lang="en-US"/>
              <a:pPr/>
              <a:t>5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695325"/>
            <a:ext cx="4648200" cy="3487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415792"/>
            <a:ext cx="5029200" cy="418499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97658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45C4BB-6B7D-8B42-818F-D86DA7BDEE1C}" type="slidenum">
              <a:rPr lang="en-US"/>
              <a:pPr/>
              <a:t>6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695325"/>
            <a:ext cx="4648200" cy="3487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415792"/>
            <a:ext cx="5029200" cy="418499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387955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5C069-43F2-7446-90ED-F80173B4C5B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20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2" y="4415790"/>
            <a:ext cx="5029199" cy="41833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02891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2" y="4415790"/>
            <a:ext cx="5029199" cy="41833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0289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2" y="4415790"/>
            <a:ext cx="5029199" cy="41833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0289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Rectangle 36"/>
          <p:cNvSpPr>
            <a:spLocks noChangeArrowheads="1"/>
          </p:cNvSpPr>
          <p:nvPr userDrawn="1"/>
        </p:nvSpPr>
        <p:spPr bwMode="auto">
          <a:xfrm>
            <a:off x="609600" y="0"/>
            <a:ext cx="8534400" cy="4800600"/>
          </a:xfrm>
          <a:prstGeom prst="rect">
            <a:avLst/>
          </a:prstGeom>
          <a:solidFill>
            <a:srgbClr val="CC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4" name="Rectangle 42"/>
          <p:cNvSpPr>
            <a:spLocks noChangeArrowheads="1"/>
          </p:cNvSpPr>
          <p:nvPr userDrawn="1"/>
        </p:nvSpPr>
        <p:spPr bwMode="auto">
          <a:xfrm>
            <a:off x="0" y="914400"/>
            <a:ext cx="8382000" cy="388620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099" name="Picture 2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9" y="5181601"/>
            <a:ext cx="941387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2667000" y="914400"/>
            <a:ext cx="5715000" cy="2667000"/>
          </a:xfrm>
        </p:spPr>
        <p:txBody>
          <a:bodyPr/>
          <a:lstStyle>
            <a:lvl1pPr>
              <a:tabLst>
                <a:tab pos="5664200" algn="l"/>
              </a:tabLst>
              <a:defRPr sz="48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67000" y="3962400"/>
            <a:ext cx="4191000" cy="4572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marL="0" indent="0">
              <a:buFont typeface="Times" charset="0"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5943600" y="64770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</a:t>
            </a:r>
            <a:r>
              <a:rPr lang="en-US" dirty="0" smtClean="0"/>
              <a:t>2015 </a:t>
            </a:r>
            <a:r>
              <a:rPr lang="en-US" dirty="0"/>
              <a:t>MIT Sloan School of Management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400800"/>
            <a:ext cx="1905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52DB8A34-1D6E-9A42-AFD4-6D1A68155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080" name="Text Box 8"/>
          <p:cNvSpPr txBox="1">
            <a:spLocks noChangeArrowheads="1"/>
          </p:cNvSpPr>
          <p:nvPr userDrawn="1"/>
        </p:nvSpPr>
        <p:spPr bwMode="auto">
          <a:xfrm>
            <a:off x="5410200" y="1752600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2667001" y="5181600"/>
            <a:ext cx="3340100" cy="533400"/>
          </a:xfrm>
        </p:spPr>
        <p:txBody>
          <a:bodyPr/>
          <a:lstStyle>
            <a:lvl1pPr eaLnBrk="1" hangingPunct="1">
              <a:spcBef>
                <a:spcPct val="20000"/>
              </a:spcBef>
              <a:defRPr sz="1600" b="1"/>
            </a:lvl1pPr>
          </a:lstStyle>
          <a:p>
            <a:fld id="{9C629605-C81C-6043-831E-DE83FB4B7BFD}" type="datetime4">
              <a:rPr lang="en-US"/>
              <a:pPr/>
              <a:t>February 27, 2015</a:t>
            </a:fld>
            <a:endParaRPr lang="en-US"/>
          </a:p>
        </p:txBody>
      </p:sp>
      <p:sp>
        <p:nvSpPr>
          <p:cNvPr id="3112" name="Line 40"/>
          <p:cNvSpPr>
            <a:spLocks noChangeShapeType="1"/>
          </p:cNvSpPr>
          <p:nvPr userDrawn="1"/>
        </p:nvSpPr>
        <p:spPr bwMode="auto">
          <a:xfrm>
            <a:off x="0" y="4775200"/>
            <a:ext cx="9144000" cy="0"/>
          </a:xfrm>
          <a:prstGeom prst="line">
            <a:avLst/>
          </a:prstGeom>
          <a:noFill/>
          <a:ln w="101600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</a:t>
            </a:r>
            <a:r>
              <a:rPr lang="en-US" dirty="0" smtClean="0"/>
              <a:t>2015 </a:t>
            </a:r>
            <a:r>
              <a:rPr lang="en-US" dirty="0"/>
              <a:t>MIT Sloan School of Management</a:t>
            </a:r>
          </a:p>
        </p:txBody>
      </p:sp>
    </p:spTree>
    <p:extLst>
      <p:ext uri="{BB962C8B-B14F-4D97-AF65-F5344CB8AC3E}">
        <p14:creationId xmlns:p14="http://schemas.microsoft.com/office/powerpoint/2010/main" val="3267048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8777" y="304800"/>
            <a:ext cx="2130425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7501" y="304800"/>
            <a:ext cx="6238875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</a:t>
            </a:r>
            <a:r>
              <a:rPr lang="en-US" dirty="0" smtClean="0"/>
              <a:t>2015 </a:t>
            </a:r>
            <a:r>
              <a:rPr lang="en-US" dirty="0"/>
              <a:t>MIT Sloan School of Management</a:t>
            </a:r>
          </a:p>
        </p:txBody>
      </p:sp>
    </p:spTree>
    <p:extLst>
      <p:ext uri="{BB962C8B-B14F-4D97-AF65-F5344CB8AC3E}">
        <p14:creationId xmlns:p14="http://schemas.microsoft.com/office/powerpoint/2010/main" val="4173925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304800"/>
            <a:ext cx="7721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17500" y="1752600"/>
            <a:ext cx="4184651" cy="3962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54549" y="1752600"/>
            <a:ext cx="4184651" cy="39624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00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0" y="6477000"/>
            <a:ext cx="2895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</a:t>
            </a:r>
            <a:r>
              <a:rPr lang="en-US" dirty="0" smtClean="0"/>
              <a:t>2015 </a:t>
            </a:r>
            <a:r>
              <a:rPr lang="en-US" dirty="0"/>
              <a:t>MIT Sloan School of Management</a:t>
            </a:r>
          </a:p>
        </p:txBody>
      </p:sp>
    </p:spTree>
    <p:extLst>
      <p:ext uri="{BB962C8B-B14F-4D97-AF65-F5344CB8AC3E}">
        <p14:creationId xmlns:p14="http://schemas.microsoft.com/office/powerpoint/2010/main" val="4260823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304800"/>
            <a:ext cx="7721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17500" y="1752600"/>
            <a:ext cx="4184651" cy="3962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54549" y="1752600"/>
            <a:ext cx="4184651" cy="39624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00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0" y="6477000"/>
            <a:ext cx="2895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</a:t>
            </a:r>
            <a:r>
              <a:rPr lang="en-US" dirty="0" smtClean="0"/>
              <a:t>2015 </a:t>
            </a:r>
            <a:r>
              <a:rPr lang="en-US" dirty="0"/>
              <a:t>MIT Sloan School of Management</a:t>
            </a:r>
          </a:p>
        </p:txBody>
      </p:sp>
    </p:spTree>
    <p:extLst>
      <p:ext uri="{BB962C8B-B14F-4D97-AF65-F5344CB8AC3E}">
        <p14:creationId xmlns:p14="http://schemas.microsoft.com/office/powerpoint/2010/main" val="1792377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</a:t>
            </a:r>
            <a:r>
              <a:rPr lang="en-US" dirty="0" smtClean="0"/>
              <a:t>2015 </a:t>
            </a:r>
            <a:r>
              <a:rPr lang="en-US" dirty="0"/>
              <a:t>MIT Sloan School of Management</a:t>
            </a:r>
          </a:p>
        </p:txBody>
      </p:sp>
    </p:spTree>
    <p:extLst>
      <p:ext uri="{BB962C8B-B14F-4D97-AF65-F5344CB8AC3E}">
        <p14:creationId xmlns:p14="http://schemas.microsoft.com/office/powerpoint/2010/main" val="306869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</a:t>
            </a:r>
            <a:r>
              <a:rPr lang="en-US" dirty="0" smtClean="0"/>
              <a:t>2015 </a:t>
            </a:r>
            <a:r>
              <a:rPr lang="en-US" dirty="0"/>
              <a:t>MIT Sloan School of Management</a:t>
            </a:r>
          </a:p>
        </p:txBody>
      </p:sp>
    </p:spTree>
    <p:extLst>
      <p:ext uri="{BB962C8B-B14F-4D97-AF65-F5344CB8AC3E}">
        <p14:creationId xmlns:p14="http://schemas.microsoft.com/office/powerpoint/2010/main" val="1470773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00" y="1752600"/>
            <a:ext cx="4184651" cy="396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549" y="1752600"/>
            <a:ext cx="4184651" cy="396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</a:t>
            </a:r>
            <a:r>
              <a:rPr lang="en-US" dirty="0" smtClean="0"/>
              <a:t>2015 </a:t>
            </a:r>
            <a:r>
              <a:rPr lang="en-US" dirty="0"/>
              <a:t>MIT Sloan School of Management</a:t>
            </a:r>
          </a:p>
        </p:txBody>
      </p:sp>
    </p:spTree>
    <p:extLst>
      <p:ext uri="{BB962C8B-B14F-4D97-AF65-F5344CB8AC3E}">
        <p14:creationId xmlns:p14="http://schemas.microsoft.com/office/powerpoint/2010/main" val="186165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</a:t>
            </a:r>
            <a:r>
              <a:rPr lang="en-US" dirty="0" smtClean="0"/>
              <a:t>2015 </a:t>
            </a:r>
            <a:r>
              <a:rPr lang="en-US" dirty="0"/>
              <a:t>MIT Sloan School of Management</a:t>
            </a:r>
          </a:p>
        </p:txBody>
      </p:sp>
    </p:spTree>
    <p:extLst>
      <p:ext uri="{BB962C8B-B14F-4D97-AF65-F5344CB8AC3E}">
        <p14:creationId xmlns:p14="http://schemas.microsoft.com/office/powerpoint/2010/main" val="2008847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</a:t>
            </a:r>
            <a:r>
              <a:rPr lang="en-US" dirty="0" smtClean="0"/>
              <a:t>2015 </a:t>
            </a:r>
            <a:r>
              <a:rPr lang="en-US" dirty="0"/>
              <a:t>MIT Sloan School of Management</a:t>
            </a:r>
          </a:p>
        </p:txBody>
      </p:sp>
    </p:spTree>
    <p:extLst>
      <p:ext uri="{BB962C8B-B14F-4D97-AF65-F5344CB8AC3E}">
        <p14:creationId xmlns:p14="http://schemas.microsoft.com/office/powerpoint/2010/main" val="30901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</a:t>
            </a:r>
            <a:r>
              <a:rPr lang="en-US" dirty="0" smtClean="0"/>
              <a:t>2015 </a:t>
            </a:r>
            <a:r>
              <a:rPr lang="en-US" dirty="0"/>
              <a:t>MIT Sloan School of Management</a:t>
            </a:r>
          </a:p>
        </p:txBody>
      </p:sp>
    </p:spTree>
    <p:extLst>
      <p:ext uri="{BB962C8B-B14F-4D97-AF65-F5344CB8AC3E}">
        <p14:creationId xmlns:p14="http://schemas.microsoft.com/office/powerpoint/2010/main" val="978864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</a:t>
            </a:r>
            <a:r>
              <a:rPr lang="en-US" dirty="0" smtClean="0"/>
              <a:t>2015 </a:t>
            </a:r>
            <a:r>
              <a:rPr lang="en-US" dirty="0"/>
              <a:t>MIT Sloan School of Management</a:t>
            </a:r>
          </a:p>
        </p:txBody>
      </p:sp>
    </p:spTree>
    <p:extLst>
      <p:ext uri="{BB962C8B-B14F-4D97-AF65-F5344CB8AC3E}">
        <p14:creationId xmlns:p14="http://schemas.microsoft.com/office/powerpoint/2010/main" val="3838460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</a:t>
            </a:r>
            <a:r>
              <a:rPr lang="en-US" dirty="0" smtClean="0"/>
              <a:t>2015 </a:t>
            </a:r>
            <a:r>
              <a:rPr lang="en-US" dirty="0"/>
              <a:t>MIT Sloan School of Management</a:t>
            </a:r>
          </a:p>
        </p:txBody>
      </p:sp>
    </p:spTree>
    <p:extLst>
      <p:ext uri="{BB962C8B-B14F-4D97-AF65-F5344CB8AC3E}">
        <p14:creationId xmlns:p14="http://schemas.microsoft.com/office/powerpoint/2010/main" val="3695809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angle 39"/>
          <p:cNvSpPr>
            <a:spLocks noChangeArrowheads="1"/>
          </p:cNvSpPr>
          <p:nvPr/>
        </p:nvSpPr>
        <p:spPr bwMode="auto">
          <a:xfrm>
            <a:off x="762000" y="0"/>
            <a:ext cx="8382000" cy="1524000"/>
          </a:xfrm>
          <a:prstGeom prst="rect">
            <a:avLst/>
          </a:prstGeom>
          <a:solidFill>
            <a:srgbClr val="CC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7501" y="1752600"/>
            <a:ext cx="85217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78000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00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477000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999999"/>
                </a:solidFill>
                <a:latin typeface="+mn-lt"/>
              </a:defRPr>
            </a:lvl1pPr>
          </a:lstStyle>
          <a:p>
            <a:r>
              <a:rPr lang="en-US" dirty="0"/>
              <a:t>© </a:t>
            </a:r>
            <a:r>
              <a:rPr lang="en-US" dirty="0" smtClean="0"/>
              <a:t>2015 </a:t>
            </a:r>
            <a:r>
              <a:rPr lang="en-US" dirty="0"/>
              <a:t>MIT Sloan School of Management</a:t>
            </a:r>
          </a:p>
        </p:txBody>
      </p:sp>
      <p:pic>
        <p:nvPicPr>
          <p:cNvPr id="1059" name="Picture 3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2" y="6019800"/>
            <a:ext cx="5254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" name="Rectangle 41"/>
          <p:cNvSpPr>
            <a:spLocks noChangeArrowheads="1"/>
          </p:cNvSpPr>
          <p:nvPr/>
        </p:nvSpPr>
        <p:spPr bwMode="auto">
          <a:xfrm>
            <a:off x="0" y="228600"/>
            <a:ext cx="8382000" cy="129540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2" name="Line 38"/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127000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660400" y="304800"/>
            <a:ext cx="772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990033"/>
        </a:buClr>
        <a:buFont typeface="Times" charset="0"/>
        <a:buChar char="•"/>
        <a:defRPr sz="2000" b="1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990033"/>
        </a:buClr>
        <a:buChar char="–"/>
        <a:defRPr sz="2000">
          <a:solidFill>
            <a:srgbClr val="000000"/>
          </a:solidFill>
          <a:latin typeface="+mn-lt"/>
          <a:ea typeface="+mn-ea"/>
        </a:defRPr>
      </a:lvl2pPr>
      <a:lvl3pPr marL="108585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Char char="•"/>
        <a:defRPr sz="2000">
          <a:solidFill>
            <a:srgbClr val="000000"/>
          </a:solidFill>
          <a:latin typeface="+mn-lt"/>
          <a:ea typeface="+mn-ea"/>
        </a:defRPr>
      </a:lvl3pPr>
      <a:lvl4pPr marL="142875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Char char="–"/>
        <a:defRPr sz="2000">
          <a:solidFill>
            <a:srgbClr val="000000"/>
          </a:solidFill>
          <a:latin typeface="+mn-lt"/>
          <a:ea typeface="+mn-ea"/>
        </a:defRPr>
      </a:lvl4pPr>
      <a:lvl5pPr marL="177165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Char char="»"/>
        <a:defRPr sz="2000">
          <a:solidFill>
            <a:srgbClr val="000000"/>
          </a:solidFill>
          <a:latin typeface="+mn-lt"/>
          <a:ea typeface="+mn-e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Char char="»"/>
        <a:defRPr sz="2000">
          <a:solidFill>
            <a:srgbClr val="000000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Char char="»"/>
        <a:defRPr sz="2000">
          <a:solidFill>
            <a:srgbClr val="000000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Char char="»"/>
        <a:defRPr sz="2000">
          <a:solidFill>
            <a:srgbClr val="000000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Char char="»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2015 </a:t>
            </a:r>
            <a:r>
              <a:rPr lang="en-US" dirty="0"/>
              <a:t>MIT Sloan School of Management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489701" y="5175504"/>
            <a:ext cx="3340100" cy="533400"/>
          </a:xfrm>
        </p:spPr>
        <p:txBody>
          <a:bodyPr/>
          <a:lstStyle/>
          <a:p>
            <a:r>
              <a:rPr lang="en-US" b="0" dirty="0" err="1" smtClean="0"/>
              <a:t>Jirui</a:t>
            </a:r>
            <a:r>
              <a:rPr lang="en-US" b="0" dirty="0" smtClean="0"/>
              <a:t> Qin</a:t>
            </a:r>
          </a:p>
          <a:p>
            <a:r>
              <a:rPr lang="en-US" b="0" dirty="0" smtClean="0"/>
              <a:t>Susan Wang</a:t>
            </a:r>
          </a:p>
          <a:p>
            <a:r>
              <a:rPr lang="en-US" b="0" dirty="0" smtClean="0"/>
              <a:t>Beau Zhao</a:t>
            </a:r>
            <a:endParaRPr lang="en-US" b="0" dirty="0"/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ctrTitle"/>
          </p:nvPr>
        </p:nvSpPr>
        <p:spPr bwMode="white">
          <a:xfrm>
            <a:off x="609600" y="57912"/>
            <a:ext cx="7620000" cy="3276600"/>
          </a:xfrm>
        </p:spPr>
        <p:txBody>
          <a:bodyPr/>
          <a:lstStyle/>
          <a:p>
            <a:pPr algn="ctr"/>
            <a:r>
              <a:rPr lang="en-US" sz="4000" b="0" i="0" u="none" strike="noStrike" cap="none" baseline="0" dirty="0" smtClean="0">
                <a:ea typeface="Calibri"/>
                <a:cs typeface="Cambria"/>
                <a:sym typeface="Calibri"/>
              </a:rPr>
              <a:t>Stout </a:t>
            </a:r>
            <a:r>
              <a:rPr lang="en-US" sz="4000" b="0" i="0" u="none" strike="noStrike" cap="none" baseline="0" dirty="0" err="1" smtClean="0">
                <a:ea typeface="Calibri"/>
                <a:cs typeface="Cambria"/>
                <a:sym typeface="Calibri"/>
              </a:rPr>
              <a:t>Risius</a:t>
            </a:r>
            <a:r>
              <a:rPr lang="en-US" sz="4000" b="0" i="0" u="none" strike="noStrike" cap="none" baseline="0" dirty="0" smtClean="0">
                <a:ea typeface="Calibri"/>
                <a:cs typeface="Cambria"/>
                <a:sym typeface="Calibri"/>
              </a:rPr>
              <a:t> Ross</a:t>
            </a:r>
            <a:br>
              <a:rPr lang="en-US" sz="4000" b="0" i="0" u="none" strike="noStrike" cap="none" baseline="0" dirty="0" smtClean="0">
                <a:ea typeface="Calibri"/>
                <a:cs typeface="Cambria"/>
                <a:sym typeface="Calibri"/>
              </a:rPr>
            </a:br>
            <a:r>
              <a:rPr lang="en-US" sz="4000" b="0" dirty="0" smtClean="0">
                <a:ea typeface="Calibri"/>
                <a:cs typeface="Cambria"/>
                <a:sym typeface="Calibri"/>
              </a:rPr>
              <a:t>Pricing Energy Derivatives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1667256" y="517550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+mj-lt"/>
              </a:rPr>
              <a:t>MIT Finance Research Practicum</a:t>
            </a:r>
            <a:endParaRPr lang="en-US" sz="20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6400" y="5943600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February 27, 2015</a:t>
            </a:r>
            <a:endParaRPr lang="en-US" sz="16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Carmona-</a:t>
            </a:r>
            <a:r>
              <a:rPr lang="en-US" sz="4000" dirty="0" err="1" smtClean="0">
                <a:solidFill>
                  <a:srgbClr val="FFFFFF"/>
                </a:solidFill>
              </a:rPr>
              <a:t>Durrleman</a:t>
            </a:r>
            <a:r>
              <a:rPr lang="en-US" sz="4000" dirty="0" smtClean="0">
                <a:solidFill>
                  <a:srgbClr val="FFFFFF"/>
                </a:solidFill>
              </a:rPr>
              <a:t> Procedure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317501" y="1752600"/>
            <a:ext cx="80645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78000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Times" charset="0"/>
              <a:buChar char="•"/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2pPr>
            <a:lvl3pPr marL="1085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</a:defRPr>
            </a:lvl3pPr>
            <a:lvl4pPr marL="14287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17716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 Defines a lower bound approximation and maximize over parameters </a:t>
            </a:r>
            <a:r>
              <a:rPr lang="en-US" sz="1800" dirty="0" err="1"/>
              <a:t>θ</a:t>
            </a:r>
            <a:r>
              <a:rPr lang="en-US" sz="1800" dirty="0"/>
              <a:t> and d</a:t>
            </a:r>
          </a:p>
        </p:txBody>
      </p:sp>
      <p:pic>
        <p:nvPicPr>
          <p:cNvPr id="5" name="Picture 4" descr="creen Shot 2015-01-19 at 8.45.35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3" y="2514600"/>
            <a:ext cx="8762996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317501" y="3124200"/>
            <a:ext cx="80645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78000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Times" charset="0"/>
              <a:buChar char="•"/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2pPr>
            <a:lvl3pPr marL="1085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</a:defRPr>
            </a:lvl3pPr>
            <a:lvl4pPr marL="14287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17716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 smtClean="0"/>
              <a:t>And finally, </a:t>
            </a: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 smtClean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95400" y="3834998"/>
            <a:ext cx="7391400" cy="1956203"/>
            <a:chOff x="469900" y="2028767"/>
            <a:chExt cx="7391400" cy="1956203"/>
          </a:xfrm>
        </p:grpSpPr>
        <p:pic>
          <p:nvPicPr>
            <p:cNvPr id="13" name="Picture 12" descr="Screen Shot 2015-02-22 at 10.54.45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900" y="3233302"/>
              <a:ext cx="7391400" cy="751668"/>
            </a:xfrm>
            <a:prstGeom prst="rect">
              <a:avLst/>
            </a:prstGeom>
          </p:spPr>
        </p:pic>
        <p:pic>
          <p:nvPicPr>
            <p:cNvPr id="14" name="Picture 13" descr="Screen Shot 2015-02-22 at 10.55.02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2028767"/>
              <a:ext cx="3657600" cy="672269"/>
            </a:xfrm>
            <a:prstGeom prst="rect">
              <a:avLst/>
            </a:prstGeom>
          </p:spPr>
        </p:pic>
        <p:pic>
          <p:nvPicPr>
            <p:cNvPr id="15" name="Picture 14" descr="Screen Shot 2015-02-22 at 10.55.08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900" y="2561033"/>
              <a:ext cx="5181600" cy="740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537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2015 </a:t>
            </a:r>
            <a:r>
              <a:rPr lang="en-US" dirty="0"/>
              <a:t>MIT Sloan School of Management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Pearson Model</a:t>
            </a:r>
            <a:endParaRPr lang="en-US" dirty="0"/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317501" y="1752600"/>
            <a:ext cx="80645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78000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Times" charset="0"/>
              <a:buChar char="•"/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2pPr>
            <a:lvl3pPr marL="1085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</a:defRPr>
            </a:lvl3pPr>
            <a:lvl4pPr marL="14287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17716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dirty="0" smtClean="0"/>
              <a:t>Reduces </a:t>
            </a:r>
            <a:r>
              <a:rPr lang="en-US" dirty="0"/>
              <a:t>the double integral to single integral by </a:t>
            </a:r>
            <a:r>
              <a:rPr lang="en-US" dirty="0" smtClean="0"/>
              <a:t>parameterizing S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to the product of conditional </a:t>
            </a:r>
            <a:r>
              <a:rPr lang="en-US" dirty="0" smtClean="0"/>
              <a:t>density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G(S</a:t>
            </a:r>
            <a:r>
              <a:rPr lang="en-US" baseline="-25000" dirty="0" smtClean="0"/>
              <a:t>2</a:t>
            </a:r>
            <a:r>
              <a:rPr lang="en-US" dirty="0" smtClean="0"/>
              <a:t>|S</a:t>
            </a:r>
            <a:r>
              <a:rPr lang="en-US" baseline="-25000" dirty="0" smtClean="0"/>
              <a:t>1</a:t>
            </a:r>
            <a:r>
              <a:rPr lang="en-US" dirty="0" smtClean="0"/>
              <a:t>) </a:t>
            </a:r>
            <a:r>
              <a:rPr lang="en-US" dirty="0"/>
              <a:t>and log-normal distribution function </a:t>
            </a:r>
            <a:r>
              <a:rPr lang="en-US" dirty="0" smtClean="0"/>
              <a:t>f(S</a:t>
            </a:r>
            <a:r>
              <a:rPr lang="en-US" baseline="-25000" dirty="0" smtClean="0"/>
              <a:t>1</a:t>
            </a:r>
            <a:r>
              <a:rPr lang="en-US" dirty="0" smtClean="0"/>
              <a:t>)</a:t>
            </a:r>
          </a:p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2 underlying assets are log-normally distributed</a:t>
            </a:r>
          </a:p>
          <a:p>
            <a:pPr lvl="1"/>
            <a:r>
              <a:rPr lang="en-US" dirty="0" smtClean="0"/>
              <a:t>Risk neutrality Q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7" name="Picture 6" descr="Screen Shot 2015-02-22 at 10.38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4762500"/>
            <a:ext cx="6565900" cy="800100"/>
          </a:xfrm>
          <a:prstGeom prst="rect">
            <a:avLst/>
          </a:prstGeom>
        </p:spPr>
      </p:pic>
      <p:pic>
        <p:nvPicPr>
          <p:cNvPr id="9" name="Picture 8" descr="Screen Shot 2015-02-22 at 10.38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5486401"/>
            <a:ext cx="3416300" cy="825500"/>
          </a:xfrm>
          <a:prstGeom prst="rect">
            <a:avLst/>
          </a:prstGeom>
        </p:spPr>
      </p:pic>
      <p:pic>
        <p:nvPicPr>
          <p:cNvPr id="5" name="Picture 4" descr="Screen Shot 2015-02-22 at 10.37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3860800"/>
            <a:ext cx="6286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8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ftr" idx="11"/>
          </p:nvPr>
        </p:nvSpPr>
        <p:spPr>
          <a:xfrm>
            <a:off x="59436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 baseline="0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-US" sz="900" b="0" i="0" u="none" strike="noStrike" cap="none" baseline="0" dirty="0" smtClea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2015 </a:t>
            </a:r>
            <a:r>
              <a:rPr lang="en-US" sz="900" b="0" i="0" u="none" strike="noStrike" cap="none" baseline="0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MIT Sloan School of Management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60402" y="304800"/>
            <a:ext cx="77215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b="1" i="0" u="none" strike="noStrike" cap="none" baseline="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Pearson Linear Approximation</a:t>
            </a:r>
            <a:endParaRPr lang="en-US" b="1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152401" y="1752601"/>
            <a:ext cx="8521699" cy="3962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69900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Further s</a:t>
            </a:r>
            <a:r>
              <a:rPr lang="en-US" sz="20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implifies</a:t>
            </a:r>
            <a:r>
              <a:rPr lang="en-U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single integral by partitioning linear piecewise functions along the curve</a:t>
            </a:r>
            <a:endParaRPr sz="2000" b="1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PearsonGrap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90801"/>
            <a:ext cx="4876800" cy="36665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3352801"/>
            <a:ext cx="1676400" cy="33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3733801"/>
            <a:ext cx="1295400" cy="635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34000" y="2971801"/>
            <a:ext cx="381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Area under the graph divided into 2n</a:t>
            </a:r>
            <a:endParaRPr lang="en-US"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1" y="5029201"/>
            <a:ext cx="1816100" cy="48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4343400"/>
            <a:ext cx="254000" cy="241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7801" y="5181601"/>
            <a:ext cx="215900" cy="215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5200" y="3962401"/>
            <a:ext cx="330200" cy="215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0" y="4038600"/>
            <a:ext cx="330200" cy="203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9201" y="4343401"/>
            <a:ext cx="520700" cy="254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1" y="3657600"/>
            <a:ext cx="292100" cy="254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24201" y="3581400"/>
            <a:ext cx="495300" cy="24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3200" y="4343400"/>
            <a:ext cx="5842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26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ftr" idx="11"/>
          </p:nvPr>
        </p:nvSpPr>
        <p:spPr>
          <a:xfrm>
            <a:off x="59436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 baseline="0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-US" sz="900" b="0" i="0" u="none" strike="noStrike" cap="none" baseline="0" dirty="0" smtClea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2015 </a:t>
            </a:r>
            <a:r>
              <a:rPr lang="en-US" sz="900" b="0" i="0" u="none" strike="noStrike" cap="none" baseline="0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MIT Sloan School of Management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60402" y="304800"/>
            <a:ext cx="77215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b="1" i="0" u="none" strike="noStrike" cap="none" baseline="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Pearson Linear Approximation</a:t>
            </a:r>
            <a:endParaRPr lang="en-US" b="1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1" y="2590800"/>
            <a:ext cx="3441700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657601"/>
            <a:ext cx="7084291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555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ftr" idx="11"/>
          </p:nvPr>
        </p:nvSpPr>
        <p:spPr>
          <a:xfrm>
            <a:off x="59436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 baseline="0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-US" sz="900" b="0" i="0" u="none" strike="noStrike" cap="none" baseline="0" dirty="0" smtClea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2015 </a:t>
            </a:r>
            <a:r>
              <a:rPr lang="en-US" sz="900" b="0" i="0" u="none" strike="noStrike" cap="none" baseline="0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MIT Sloan School of Management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60402" y="304800"/>
            <a:ext cx="77215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b="1" i="0" u="none" strike="noStrike" cap="none" baseline="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Pearson Optimization</a:t>
            </a:r>
            <a:endParaRPr lang="en-US" b="1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096000" y="3505200"/>
            <a:ext cx="2438400" cy="1066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Optimized values:</a:t>
            </a:r>
          </a:p>
          <a:p>
            <a:pPr marL="469900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= 32</a:t>
            </a:r>
          </a:p>
          <a:p>
            <a:pPr marL="469900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 = 1.04</a:t>
            </a:r>
          </a:p>
          <a:p>
            <a:pPr marL="46990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= 0.00216</a:t>
            </a:r>
            <a:endParaRPr sz="1600" b="1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3111501"/>
            <a:ext cx="1295400" cy="63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2" y="2057400"/>
            <a:ext cx="4783015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667001"/>
            <a:ext cx="1447800" cy="70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155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ftr" idx="11"/>
          </p:nvPr>
        </p:nvSpPr>
        <p:spPr>
          <a:xfrm>
            <a:off x="59436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 baseline="0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-US" sz="900" b="0" i="0" u="none" strike="noStrike" cap="none" baseline="0" dirty="0" smtClea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2015 </a:t>
            </a:r>
            <a:r>
              <a:rPr lang="en-US" sz="900" b="0" i="0" u="none" strike="noStrike" cap="none" baseline="0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MIT Sloan School of Management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60402" y="304800"/>
            <a:ext cx="77215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Testing Results and Comparison</a:t>
            </a:r>
            <a:endParaRPr lang="en-US" b="1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7501" y="1752601"/>
            <a:ext cx="8521699" cy="3962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699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Testing data:</a:t>
            </a:r>
          </a:p>
          <a:p>
            <a:pPr marL="4699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F1 </a:t>
            </a:r>
            <a:r>
              <a:rPr lang="en-US" dirty="0"/>
              <a:t>= 103.05, F2 = </a:t>
            </a:r>
            <a:r>
              <a:rPr lang="en-US" dirty="0" smtClean="0"/>
              <a:t>112.22</a:t>
            </a:r>
          </a:p>
          <a:p>
            <a:pPr marL="469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</a:t>
            </a:r>
            <a:r>
              <a:rPr lang="en-US" dirty="0" smtClean="0"/>
              <a:t>nnualized </a:t>
            </a:r>
            <a:r>
              <a:rPr lang="en-US" dirty="0"/>
              <a:t>volatilities V1 = 15%, V2 = 10</a:t>
            </a:r>
            <a:r>
              <a:rPr lang="en-US" dirty="0" smtClean="0"/>
              <a:t>%</a:t>
            </a:r>
          </a:p>
          <a:p>
            <a:pPr marL="469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</a:t>
            </a:r>
            <a:r>
              <a:rPr lang="en-US" dirty="0" smtClean="0"/>
              <a:t>nnualized </a:t>
            </a:r>
            <a:r>
              <a:rPr lang="en-US" dirty="0"/>
              <a:t>risk free rate </a:t>
            </a:r>
            <a:r>
              <a:rPr lang="en-US" dirty="0" err="1"/>
              <a:t>Rf</a:t>
            </a:r>
            <a:r>
              <a:rPr lang="en-US" dirty="0"/>
              <a:t> = 5</a:t>
            </a:r>
            <a:r>
              <a:rPr lang="en-US" dirty="0" smtClean="0"/>
              <a:t>%</a:t>
            </a:r>
          </a:p>
          <a:p>
            <a:pPr marL="469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</a:t>
            </a:r>
            <a:r>
              <a:rPr lang="en-US" dirty="0" smtClean="0"/>
              <a:t>ime </a:t>
            </a:r>
            <a:r>
              <a:rPr lang="en-US" dirty="0"/>
              <a:t>to maturity of the spread option T = </a:t>
            </a:r>
            <a:r>
              <a:rPr lang="en-US" dirty="0" smtClean="0"/>
              <a:t>1</a:t>
            </a:r>
          </a:p>
          <a:p>
            <a:pPr marL="4699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Generate a </a:t>
            </a:r>
            <a:r>
              <a:rPr lang="en-US" dirty="0"/>
              <a:t>table according to different combinations of </a:t>
            </a:r>
            <a:endParaRPr lang="en-US" dirty="0" smtClean="0"/>
          </a:p>
          <a:p>
            <a:pPr marL="869950"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strike </a:t>
            </a:r>
            <a:r>
              <a:rPr lang="en-US" dirty="0"/>
              <a:t>K ranging from -20 to 25 </a:t>
            </a:r>
            <a:endParaRPr lang="en-US" dirty="0" smtClean="0"/>
          </a:p>
          <a:p>
            <a:pPr marL="869950"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correlation </a:t>
            </a:r>
            <a:r>
              <a:rPr lang="en-US" dirty="0"/>
              <a:t>C12 ranging from -1 to 1 </a:t>
            </a:r>
            <a:endParaRPr b="1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26211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ftr" idx="11"/>
          </p:nvPr>
        </p:nvSpPr>
        <p:spPr>
          <a:xfrm>
            <a:off x="59436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 baseline="0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-US" sz="900" b="0" i="0" u="none" strike="noStrike" cap="none" baseline="0" dirty="0" smtClea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2015 </a:t>
            </a:r>
            <a:r>
              <a:rPr lang="en-US" sz="900" b="0" i="0" u="none" strike="noStrike" cap="none" baseline="0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MIT Sloan School of Management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60402" y="304800"/>
            <a:ext cx="77215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Results</a:t>
            </a:r>
            <a:endParaRPr lang="en-US" b="1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45"/>
          <p:cNvSpPr txBox="1">
            <a:spLocks/>
          </p:cNvSpPr>
          <p:nvPr/>
        </p:nvSpPr>
        <p:spPr bwMode="auto">
          <a:xfrm>
            <a:off x="6413501" y="1981200"/>
            <a:ext cx="19685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78000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Times" charset="0"/>
              <a:buChar char="•"/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2pPr>
            <a:lvl3pPr marL="1085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</a:defRPr>
            </a:lvl3pPr>
            <a:lvl4pPr marL="14287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17716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127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Order:</a:t>
            </a:r>
            <a:endParaRPr lang="en-US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489275"/>
              </p:ext>
            </p:extLst>
          </p:nvPr>
        </p:nvGraphicFramePr>
        <p:xfrm>
          <a:off x="6629400" y="2364741"/>
          <a:ext cx="3124200" cy="1435100"/>
        </p:xfrm>
        <a:graphic>
          <a:graphicData uri="http://schemas.openxmlformats.org/drawingml/2006/table">
            <a:tbl>
              <a:tblPr/>
              <a:tblGrid>
                <a:gridCol w="3124200"/>
              </a:tblGrid>
              <a:tr h="5270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 Monte Carlo Simulation</a:t>
                      </a:r>
                    </a:p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 Optimized Pearson Linear Approximation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 Pearson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Integration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Bachelier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Model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 Kirk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Approximation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Bjerksund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Stensland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model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676401"/>
            <a:ext cx="4470400" cy="501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274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ftr" idx="11"/>
          </p:nvPr>
        </p:nvSpPr>
        <p:spPr>
          <a:xfrm>
            <a:off x="59436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 baseline="0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-US" sz="900" b="0" i="0" u="none" strike="noStrike" cap="none" baseline="0" dirty="0" smtClea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2015 </a:t>
            </a:r>
            <a:r>
              <a:rPr lang="en-US" sz="900" b="0" i="0" u="none" strike="noStrike" cap="none" baseline="0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MIT Sloan School of Management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60402" y="304800"/>
            <a:ext cx="77215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Percentage Errors</a:t>
            </a:r>
            <a:endParaRPr lang="en-US" b="1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045" y="1758100"/>
            <a:ext cx="4040155" cy="4718901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72014"/>
              </p:ext>
            </p:extLst>
          </p:nvPr>
        </p:nvGraphicFramePr>
        <p:xfrm>
          <a:off x="6477000" y="2438400"/>
          <a:ext cx="3124200" cy="1263650"/>
        </p:xfrm>
        <a:graphic>
          <a:graphicData uri="http://schemas.openxmlformats.org/drawingml/2006/table">
            <a:tbl>
              <a:tblPr/>
              <a:tblGrid>
                <a:gridCol w="3124200"/>
              </a:tblGrid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 Optimized Pearson Linear Approximation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 Pearson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Integration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Bachelier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Model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 Kirk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Approximation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Bjerksund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Stensland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model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7" name="Shape 145"/>
          <p:cNvSpPr txBox="1">
            <a:spLocks/>
          </p:cNvSpPr>
          <p:nvPr/>
        </p:nvSpPr>
        <p:spPr bwMode="auto">
          <a:xfrm>
            <a:off x="6261101" y="2057400"/>
            <a:ext cx="27305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78000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Times" charset="0"/>
              <a:buChar char="•"/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2pPr>
            <a:lvl3pPr marL="1085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</a:defRPr>
            </a:lvl3pPr>
            <a:lvl4pPr marL="14287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17716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127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Order:</a:t>
            </a:r>
            <a:endParaRPr lang="en-US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59611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ftr" idx="11"/>
          </p:nvPr>
        </p:nvSpPr>
        <p:spPr>
          <a:xfrm>
            <a:off x="59436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 baseline="0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-US" sz="900" b="0" i="0" u="none" strike="noStrike" cap="none" baseline="0" dirty="0" smtClea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2015 </a:t>
            </a:r>
            <a:r>
              <a:rPr lang="en-US" sz="900" b="0" i="0" u="none" strike="noStrike" cap="none" baseline="0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MIT Sloan School of Management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60402" y="304800"/>
            <a:ext cx="77215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Spread Option Summary</a:t>
            </a:r>
            <a:endParaRPr lang="en-US" b="1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145"/>
          <p:cNvSpPr txBox="1">
            <a:spLocks/>
          </p:cNvSpPr>
          <p:nvPr/>
        </p:nvSpPr>
        <p:spPr bwMode="auto">
          <a:xfrm>
            <a:off x="304801" y="1524001"/>
            <a:ext cx="8521699" cy="396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78000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Times" charset="0"/>
              <a:buChar char="•"/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2pPr>
            <a:lvl3pPr marL="1085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</a:defRPr>
            </a:lvl3pPr>
            <a:lvl4pPr marL="14287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17716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dirty="0" smtClean="0"/>
              <a:t>Pearson </a:t>
            </a:r>
            <a:r>
              <a:rPr lang="en-US" dirty="0"/>
              <a:t>Integration and </a:t>
            </a:r>
            <a:r>
              <a:rPr lang="en-US" dirty="0" err="1"/>
              <a:t>Bachelier</a:t>
            </a:r>
            <a:r>
              <a:rPr lang="en-US" dirty="0"/>
              <a:t> Model generally underprice the option except when the strike is large and correlation is close to </a:t>
            </a:r>
            <a:r>
              <a:rPr lang="en-US" dirty="0" smtClean="0"/>
              <a:t>1</a:t>
            </a:r>
          </a:p>
          <a:p>
            <a:endParaRPr lang="en-US" dirty="0"/>
          </a:p>
          <a:p>
            <a:r>
              <a:rPr lang="en-US" dirty="0" smtClean="0"/>
              <a:t>Kirk </a:t>
            </a:r>
            <a:r>
              <a:rPr lang="en-US" dirty="0"/>
              <a:t>Approximation seems to overprice the option when strikes is away from zero, and underprice when the strike is closer to </a:t>
            </a:r>
            <a:r>
              <a:rPr lang="en-US" dirty="0" smtClean="0"/>
              <a:t>0</a:t>
            </a:r>
          </a:p>
          <a:p>
            <a:endParaRPr lang="en-US" dirty="0" smtClean="0"/>
          </a:p>
          <a:p>
            <a:r>
              <a:rPr lang="en-US" dirty="0" err="1" smtClean="0"/>
              <a:t>Bjerksund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Stensland</a:t>
            </a:r>
            <a:r>
              <a:rPr lang="en-US" dirty="0"/>
              <a:t> Model appears to always underprice the spread option except when </a:t>
            </a:r>
            <a:r>
              <a:rPr lang="en-US" dirty="0" smtClean="0"/>
              <a:t>the strike </a:t>
            </a:r>
            <a:r>
              <a:rPr lang="en-US" dirty="0"/>
              <a:t>is -20 and correlation is </a:t>
            </a:r>
            <a:r>
              <a:rPr lang="en-US" dirty="0" smtClean="0"/>
              <a:t>1</a:t>
            </a:r>
          </a:p>
          <a:p>
            <a:endParaRPr lang="en-US" dirty="0"/>
          </a:p>
          <a:p>
            <a:r>
              <a:rPr lang="en-US" dirty="0"/>
              <a:t>Overall, the Pearson approach is the most accurate model to our spread option price when the strike is high and the two assets are highly positively correlated.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809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Multifactor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Schwartz Two-Factor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 smtClean="0"/>
              <a:t>Spot price: Ito’s process</a:t>
            </a:r>
            <a:endParaRPr lang="en-US" dirty="0"/>
          </a:p>
          <a:p>
            <a:pPr lvl="1"/>
            <a:r>
              <a:rPr lang="en-US" dirty="0" smtClean="0"/>
              <a:t>Convenience yield</a:t>
            </a:r>
          </a:p>
          <a:p>
            <a:pPr lvl="1"/>
            <a:r>
              <a:rPr lang="en-US" dirty="0" smtClean="0"/>
              <a:t>Assumption:</a:t>
            </a:r>
          </a:p>
          <a:p>
            <a:pPr lvl="2"/>
            <a:r>
              <a:rPr lang="en-US" dirty="0" smtClean="0"/>
              <a:t> two factors have a joint Gaussian distribution</a:t>
            </a:r>
          </a:p>
          <a:p>
            <a:pPr lvl="2"/>
            <a:r>
              <a:rPr lang="en-US" dirty="0" smtClean="0"/>
              <a:t> log-normally distributed spot price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Schwartz-Smith Two-Factor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S</a:t>
            </a:r>
            <a:r>
              <a:rPr lang="en-US" dirty="0" smtClean="0"/>
              <a:t>hort term deviation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ong term equilibrium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MIT Sloan School of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2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>
            <a:off x="59436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 baseline="0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-US" sz="900" b="0" i="0" u="none" strike="noStrike" cap="none" baseline="0" dirty="0" smtClea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2015 </a:t>
            </a:r>
            <a:r>
              <a:rPr lang="en-US" sz="900" b="0" i="0" u="none" strike="noStrike" cap="none" baseline="0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MIT Sloan School of Management</a:t>
            </a:r>
          </a:p>
        </p:txBody>
      </p:sp>
      <p:sp>
        <p:nvSpPr>
          <p:cNvPr id="101" name="Shape 101"/>
          <p:cNvSpPr/>
          <p:nvPr/>
        </p:nvSpPr>
        <p:spPr>
          <a:xfrm>
            <a:off x="762001" y="1587501"/>
            <a:ext cx="8381999" cy="41909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660402" y="304800"/>
            <a:ext cx="77215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708026" y="1752600"/>
            <a:ext cx="8283575" cy="4025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Energy Commodity Market Background</a:t>
            </a:r>
            <a:endParaRPr lang="en-US" sz="2300" dirty="0">
              <a:solidFill>
                <a:srgbClr val="FFFFFF"/>
              </a:solidFill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0033"/>
              </a:buClr>
              <a:buSzPct val="100000"/>
              <a:buNone/>
            </a:pPr>
            <a:endParaRPr lang="en-US" sz="2300" dirty="0">
              <a:solidFill>
                <a:srgbClr val="FFFFFF"/>
              </a:solidFill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990033"/>
              </a:buClr>
              <a:buSzPct val="100000"/>
              <a:buFont typeface="Times New Roman"/>
              <a:buChar char="•"/>
            </a:pPr>
            <a:r>
              <a:rPr lang="en-US" sz="2300" b="1" i="0" u="none" strike="noStrike" cap="none" baseline="0" dirty="0" smtClean="0">
                <a:solidFill>
                  <a:srgbClr val="FFFFFF"/>
                </a:solidFill>
                <a:sym typeface="Arial"/>
              </a:rPr>
              <a:t>Spread Option Overview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990033"/>
              </a:buClr>
              <a:buSzPct val="100000"/>
              <a:buFont typeface="Times New Roman"/>
              <a:buChar char="•"/>
            </a:pPr>
            <a:endParaRPr lang="en-US" sz="2300" b="0" dirty="0">
              <a:solidFill>
                <a:srgbClr val="FFFFFF"/>
              </a:solidFill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990033"/>
              </a:buClr>
              <a:buSzPct val="100000"/>
              <a:buFont typeface="Times New Roman"/>
              <a:buChar char="•"/>
            </a:pPr>
            <a:r>
              <a:rPr lang="en-US" sz="2300" i="0" u="none" strike="noStrike" cap="none" baseline="0" dirty="0" smtClean="0">
                <a:solidFill>
                  <a:srgbClr val="FFFFFF"/>
                </a:solidFill>
                <a:sym typeface="Arial"/>
              </a:rPr>
              <a:t>Spread</a:t>
            </a:r>
            <a:r>
              <a:rPr lang="en-US" sz="2300" i="0" u="none" strike="noStrike" cap="none" dirty="0" smtClean="0">
                <a:solidFill>
                  <a:srgbClr val="FFFFFF"/>
                </a:solidFill>
                <a:sym typeface="Arial"/>
              </a:rPr>
              <a:t> Option Pricing Model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0033"/>
              </a:buClr>
              <a:buSzPct val="100000"/>
              <a:buNone/>
            </a:pPr>
            <a:endParaRPr lang="en-US" sz="2300" dirty="0" smtClean="0">
              <a:solidFill>
                <a:srgbClr val="FFFFFF"/>
              </a:solidFill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990033"/>
              </a:buClr>
              <a:buSzPct val="100000"/>
              <a:buFont typeface="Times New Roman"/>
              <a:buChar char="•"/>
            </a:pPr>
            <a:r>
              <a:rPr lang="en-US" sz="2300" i="0" u="none" strike="noStrike" cap="none" baseline="0" dirty="0" smtClean="0">
                <a:solidFill>
                  <a:srgbClr val="FFFFFF"/>
                </a:solidFill>
                <a:sym typeface="Arial"/>
              </a:rPr>
              <a:t>Multifactor</a:t>
            </a:r>
            <a:r>
              <a:rPr lang="en-US" sz="2300" i="0" u="none" strike="noStrike" cap="none" dirty="0" smtClean="0">
                <a:solidFill>
                  <a:srgbClr val="FFFFFF"/>
                </a:solidFill>
                <a:sym typeface="Arial"/>
              </a:rPr>
              <a:t> Model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990033"/>
              </a:buClr>
              <a:buSzPct val="100000"/>
              <a:buFont typeface="Times New Roman"/>
              <a:buChar char="•"/>
            </a:pPr>
            <a:endParaRPr lang="en-US" sz="2300" baseline="0" dirty="0">
              <a:solidFill>
                <a:srgbClr val="FFFFFF"/>
              </a:solidFill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990033"/>
              </a:buClr>
              <a:buSzPct val="100000"/>
              <a:buFont typeface="Times New Roman"/>
              <a:buChar char="•"/>
            </a:pPr>
            <a:r>
              <a:rPr lang="en-US" sz="2300" i="0" u="none" strike="noStrike" cap="none" dirty="0" smtClean="0">
                <a:solidFill>
                  <a:srgbClr val="FFFFFF"/>
                </a:solidFill>
                <a:sym typeface="Arial"/>
              </a:rPr>
              <a:t>Principle Component Analysis</a:t>
            </a:r>
            <a:endParaRPr lang="en-US" sz="2300" i="0" u="none" strike="noStrike" cap="none" baseline="0" dirty="0" smtClean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3290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Schwartz and Smith 2-Factor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change in long maturity future prices gives information about the change in equilibrium price.</a:t>
            </a:r>
          </a:p>
          <a:p>
            <a:endParaRPr lang="en-US" dirty="0" smtClean="0"/>
          </a:p>
          <a:p>
            <a:r>
              <a:rPr lang="en-US" dirty="0" smtClean="0"/>
              <a:t>The change in difference between near- and long-term future prices gives information about the change in short-term deviation</a:t>
            </a:r>
          </a:p>
          <a:p>
            <a:endParaRPr lang="en-US" dirty="0"/>
          </a:p>
          <a:p>
            <a:r>
              <a:rPr lang="en-US" dirty="0"/>
              <a:t>Short-term deviation</a:t>
            </a:r>
          </a:p>
          <a:p>
            <a:pPr lvl="1"/>
            <a:r>
              <a:rPr lang="en-US" dirty="0"/>
              <a:t>Mean reversion to 0 – OU process</a:t>
            </a:r>
          </a:p>
          <a:p>
            <a:r>
              <a:rPr lang="en-US" dirty="0"/>
              <a:t>Long-term equilibrium</a:t>
            </a:r>
          </a:p>
          <a:p>
            <a:pPr lvl="1"/>
            <a:r>
              <a:rPr lang="en-US" dirty="0"/>
              <a:t>Geometric Brownian motion with a drift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MIT Sloan School of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68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Intuition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MIT Sloan School of Management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586356"/>
              </p:ext>
            </p:extLst>
          </p:nvPr>
        </p:nvGraphicFramePr>
        <p:xfrm>
          <a:off x="1371600" y="1905000"/>
          <a:ext cx="68580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4421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Schwartz-Smith Two Factor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MIT Sloan School of Management</a:t>
            </a:r>
            <a:endParaRPr lang="en-US" dirty="0"/>
          </a:p>
        </p:txBody>
      </p:sp>
      <p:pic>
        <p:nvPicPr>
          <p:cNvPr id="5" name="Picture 4" descr="Screen Shot 2015-02-23 at 8.56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1"/>
            <a:ext cx="3378200" cy="1320800"/>
          </a:xfrm>
          <a:prstGeom prst="rect">
            <a:avLst/>
          </a:prstGeom>
        </p:spPr>
      </p:pic>
      <p:pic>
        <p:nvPicPr>
          <p:cNvPr id="6" name="Picture 5" descr="Screen Shot 2015-02-23 at 8.57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2895600"/>
            <a:ext cx="5651500" cy="2095500"/>
          </a:xfrm>
          <a:prstGeom prst="rect">
            <a:avLst/>
          </a:prstGeom>
        </p:spPr>
      </p:pic>
      <p:pic>
        <p:nvPicPr>
          <p:cNvPr id="7" name="Picture 6" descr="Screen Shot 2015-02-23 at 8.5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914900"/>
            <a:ext cx="6781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1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Schwartz Two Factor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MIT Sloan School of Management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5461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3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Parameter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MIT Sloan School of Management</a:t>
            </a:r>
            <a:endParaRPr lang="en-US" dirty="0"/>
          </a:p>
        </p:txBody>
      </p:sp>
      <p:pic>
        <p:nvPicPr>
          <p:cNvPr id="5" name="Picture 4" descr="Estima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00200"/>
            <a:ext cx="8382000" cy="456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4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304800"/>
            <a:ext cx="7950200" cy="1143000"/>
          </a:xfrm>
        </p:spPr>
        <p:txBody>
          <a:bodyPr/>
          <a:lstStyle/>
          <a:p>
            <a:r>
              <a:rPr lang="en-US" dirty="0" smtClean="0"/>
              <a:t>Results: Heating Oil Futures Curve</a:t>
            </a:r>
            <a:endParaRPr lang="en-US" dirty="0"/>
          </a:p>
        </p:txBody>
      </p:sp>
      <p:pic>
        <p:nvPicPr>
          <p:cNvPr id="6" name="Content Placeholder 5" descr="HeatingOilFutur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6" b="5766"/>
          <a:stretch>
            <a:fillRect/>
          </a:stretch>
        </p:blipFill>
        <p:spPr>
          <a:xfrm>
            <a:off x="76201" y="1905000"/>
            <a:ext cx="9013337" cy="4191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MIT Sloan School of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0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Cattle Futures Curve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MIT Sloan School of Management</a:t>
            </a:r>
            <a:endParaRPr lang="en-US" dirty="0"/>
          </a:p>
        </p:txBody>
      </p:sp>
      <p:pic>
        <p:nvPicPr>
          <p:cNvPr id="5" name="Picture 4" descr="LiveCattleFutu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1"/>
            <a:ext cx="9144000" cy="476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9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Multifactor Model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Two-factors over fitting historical data</a:t>
            </a:r>
          </a:p>
          <a:p>
            <a:endParaRPr lang="en-US" dirty="0"/>
          </a:p>
          <a:p>
            <a:r>
              <a:rPr lang="en-US" dirty="0" err="1"/>
              <a:t>Kalman</a:t>
            </a:r>
            <a:r>
              <a:rPr lang="en-US" dirty="0"/>
              <a:t> Filtering smooth term structure</a:t>
            </a:r>
          </a:p>
          <a:p>
            <a:endParaRPr lang="en-US" dirty="0" smtClean="0"/>
          </a:p>
          <a:p>
            <a:r>
              <a:rPr lang="en-US" dirty="0" smtClean="0"/>
              <a:t>Does not incorporate seasonality at all</a:t>
            </a:r>
          </a:p>
          <a:p>
            <a:endParaRPr lang="en-US" dirty="0"/>
          </a:p>
          <a:p>
            <a:r>
              <a:rPr lang="en-US" dirty="0" smtClean="0"/>
              <a:t>Unclear definition of time horizon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MIT Sloan School of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058" y="2454891"/>
            <a:ext cx="4120388" cy="4114800"/>
          </a:xfrm>
        </p:spPr>
        <p:txBody>
          <a:bodyPr/>
          <a:lstStyle/>
          <a:p>
            <a:r>
              <a:rPr lang="en-US" dirty="0" smtClean="0"/>
              <a:t>Step1: Find covariance matrix on </a:t>
            </a:r>
            <a:r>
              <a:rPr lang="en-US" dirty="0"/>
              <a:t>l</a:t>
            </a:r>
            <a:r>
              <a:rPr lang="en-US" dirty="0" smtClean="0"/>
              <a:t>og returns of historical heating oil future prices</a:t>
            </a:r>
          </a:p>
          <a:p>
            <a:r>
              <a:rPr lang="en-US" dirty="0" smtClean="0"/>
              <a:t>Step2: Eigenvalue-decompose the matrix and find top 3 factor scores and their corresponding eigenvectors</a:t>
            </a:r>
          </a:p>
          <a:p>
            <a:r>
              <a:rPr lang="en-US" dirty="0" smtClean="0"/>
              <a:t>Step3: Compute % of total variance explained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MIT Sloan School of Management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650280"/>
            <a:ext cx="4419600" cy="317077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50164" y="1858656"/>
            <a:ext cx="7543800" cy="38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78000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Times" charset="0"/>
              <a:buChar char="•"/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2pPr>
            <a:lvl3pPr marL="1085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</a:defRPr>
            </a:lvl3pPr>
            <a:lvl4pPr marL="14287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17716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en-US" kern="0" dirty="0" smtClean="0"/>
              <a:t>A tool commonly used for dimensionality reduction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6923" y="5933763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j-lt"/>
              </a:rPr>
              <a:t>Total data range: 1/3/1995 - </a:t>
            </a:r>
            <a:r>
              <a:rPr lang="en-US" sz="1100" dirty="0">
                <a:latin typeface="+mj-lt"/>
              </a:rPr>
              <a:t>9/7/2010</a:t>
            </a:r>
            <a:r>
              <a:rPr lang="en-US" sz="1100" dirty="0">
                <a:latin typeface="+mj-lt"/>
              </a:rPr>
              <a:t> 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734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Major Factors for the Forward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Similar to the fixed income market, the commodity market can also be explained by the three major risk factors: level, slope, and curvature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MIT Sloan School of Management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2743200"/>
            <a:ext cx="6007101" cy="36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9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ftr" idx="11"/>
          </p:nvPr>
        </p:nvSpPr>
        <p:spPr>
          <a:xfrm>
            <a:off x="59436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 baseline="0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-US" sz="900" b="0" i="0" u="none" strike="noStrike" cap="none" baseline="0" dirty="0" smtClea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2015 </a:t>
            </a:r>
            <a:r>
              <a:rPr lang="en-US" sz="900" b="0" i="0" u="none" strike="noStrike" cap="none" baseline="0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MIT Sloan School of Management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60402" y="304800"/>
            <a:ext cx="77215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5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Background on the Energy Commodity Market</a:t>
            </a:r>
            <a:endParaRPr lang="en-US" sz="3250" b="1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228601" y="1676400"/>
            <a:ext cx="80645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78000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Times" charset="0"/>
              <a:buChar char="•"/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2pPr>
            <a:lvl3pPr marL="1085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</a:defRPr>
            </a:lvl3pPr>
            <a:lvl4pPr marL="14287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17716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dirty="0" smtClean="0"/>
              <a:t>Crude oil – WTI (West Texas Intermediate), Brent</a:t>
            </a:r>
          </a:p>
          <a:p>
            <a:endParaRPr lang="en-US" dirty="0" smtClean="0"/>
          </a:p>
          <a:p>
            <a:r>
              <a:rPr lang="en-US" dirty="0" smtClean="0"/>
              <a:t>Heating oil</a:t>
            </a:r>
          </a:p>
          <a:p>
            <a:endParaRPr lang="en-US" dirty="0" smtClean="0"/>
          </a:p>
          <a:p>
            <a:r>
              <a:rPr lang="en-US" dirty="0" smtClean="0"/>
              <a:t>Other refined oil product</a:t>
            </a:r>
          </a:p>
          <a:p>
            <a:endParaRPr lang="en-US" dirty="0" smtClean="0"/>
          </a:p>
          <a:p>
            <a:r>
              <a:rPr lang="en-US" dirty="0" smtClean="0"/>
              <a:t>Natural gas</a:t>
            </a:r>
          </a:p>
          <a:p>
            <a:endParaRPr lang="en-US" dirty="0" smtClean="0"/>
          </a:p>
          <a:p>
            <a:r>
              <a:rPr lang="en-US" dirty="0" smtClean="0"/>
              <a:t>Electricity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83174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Simulating the Forward Curve Using Principal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Paper published by Financial Engineering Associates on </a:t>
            </a:r>
            <a:r>
              <a:rPr lang="en-US" i="1" dirty="0" smtClean="0"/>
              <a:t>Multi-Factor Models of the Forward Curve </a:t>
            </a:r>
          </a:p>
          <a:p>
            <a:r>
              <a:rPr lang="en-US" dirty="0" smtClean="0"/>
              <a:t>Once we have computed the factor scores and factor loadings, we can use the results to simulate the forward curve</a:t>
            </a:r>
          </a:p>
          <a:p>
            <a:r>
              <a:rPr lang="en-US" dirty="0" smtClean="0"/>
              <a:t>PCA reduces the covariance matrix into 3 subsets of uncorrelated variables. Its factor score is a contribution of the source of risk to the volatility of the forward price.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MIT Sloan School of Management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4114800"/>
            <a:ext cx="4038600" cy="224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9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vs. Model Implied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MIT Sloan School of Management</a:t>
            </a:r>
            <a:endParaRPr lang="en-US" dirty="0"/>
          </a:p>
        </p:txBody>
      </p:sp>
      <p:pic>
        <p:nvPicPr>
          <p:cNvPr id="9" name="Picture 8" descr="HO_Historical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19301"/>
            <a:ext cx="4724400" cy="3543299"/>
          </a:xfrm>
          <a:prstGeom prst="rect">
            <a:avLst/>
          </a:prstGeom>
        </p:spPr>
      </p:pic>
      <p:pic>
        <p:nvPicPr>
          <p:cNvPr id="5" name="Picture 4" descr="HO_ModelImplied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809" y="2057401"/>
            <a:ext cx="4572003" cy="3429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31992" y="6258359"/>
            <a:ext cx="28072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+mj-lt"/>
              </a:rPr>
              <a:t>Source: NYMEX HO </a:t>
            </a:r>
            <a:r>
              <a:rPr lang="en-US" sz="900" dirty="0" err="1" smtClean="0">
                <a:latin typeface="+mj-lt"/>
              </a:rPr>
              <a:t>Comdty</a:t>
            </a:r>
            <a:r>
              <a:rPr lang="en-US" sz="900" dirty="0" smtClean="0">
                <a:latin typeface="+mj-lt"/>
              </a:rPr>
              <a:t> Data from Bloomberg</a:t>
            </a:r>
            <a:endParaRPr lang="en-US" sz="9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3028" y="5562599"/>
            <a:ext cx="28072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+mj-lt"/>
              </a:rPr>
              <a:t>Time (daily): 1/3/1995 - 11/3/1999  </a:t>
            </a:r>
            <a:endParaRPr lang="en-US" sz="9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7228" y="5255569"/>
            <a:ext cx="685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+mj-lt"/>
              </a:rPr>
              <a:t>(monthly)</a:t>
            </a:r>
            <a:endParaRPr lang="en-US" sz="9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7968" y="5181890"/>
            <a:ext cx="685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+mj-lt"/>
              </a:rPr>
              <a:t>(monthly)</a:t>
            </a:r>
            <a:endParaRPr lang="en-US" sz="9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88152" y="5562599"/>
            <a:ext cx="28072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+mj-lt"/>
              </a:rPr>
              <a:t>Time (daily): 1/3/1995 - 11/3/1999  </a:t>
            </a:r>
            <a:endParaRPr 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755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MIT Sloan School of Management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7501" y="1752600"/>
            <a:ext cx="8521700" cy="3962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9685" y="2464930"/>
            <a:ext cx="2352116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Spread Option Valuation</a:t>
            </a:r>
            <a:endParaRPr lang="en-US" sz="2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9920" y="4534453"/>
            <a:ext cx="2341880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Forward Curve Simulation</a:t>
            </a:r>
            <a:endParaRPr lang="en-US" sz="2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54680" y="4534453"/>
            <a:ext cx="3168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1. Schwartz </a:t>
            </a:r>
            <a:r>
              <a:rPr lang="en-US" sz="2000" dirty="0">
                <a:latin typeface="+mj-lt"/>
              </a:rPr>
              <a:t>T</a:t>
            </a:r>
            <a:r>
              <a:rPr lang="en-US" sz="2000" dirty="0" smtClean="0">
                <a:latin typeface="+mj-lt"/>
              </a:rPr>
              <a:t>wo-Factor</a:t>
            </a:r>
          </a:p>
          <a:p>
            <a:r>
              <a:rPr lang="en-US" sz="2000" dirty="0" smtClean="0">
                <a:latin typeface="+mj-lt"/>
              </a:rPr>
              <a:t>2. PCA</a:t>
            </a:r>
            <a:endParaRPr lang="en-US" sz="2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98800" y="2057400"/>
            <a:ext cx="444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1. Pearson</a:t>
            </a:r>
          </a:p>
          <a:p>
            <a:r>
              <a:rPr lang="en-US" sz="2000" dirty="0" smtClean="0">
                <a:latin typeface="+mj-lt"/>
              </a:rPr>
              <a:t>2. </a:t>
            </a:r>
            <a:r>
              <a:rPr lang="en-US" sz="2000" dirty="0" err="1" smtClean="0">
                <a:latin typeface="+mj-lt"/>
              </a:rPr>
              <a:t>Bachelier</a:t>
            </a:r>
            <a:endParaRPr lang="en-US" sz="2000" dirty="0" smtClean="0">
              <a:latin typeface="+mj-lt"/>
            </a:endParaRPr>
          </a:p>
          <a:p>
            <a:r>
              <a:rPr lang="en-US" sz="2000" dirty="0" smtClean="0">
                <a:latin typeface="+mj-lt"/>
              </a:rPr>
              <a:t>3. Carmona-</a:t>
            </a:r>
            <a:r>
              <a:rPr lang="en-US" sz="2000" dirty="0" err="1" smtClean="0">
                <a:latin typeface="+mj-lt"/>
              </a:rPr>
              <a:t>Durrleman</a:t>
            </a:r>
            <a:endParaRPr lang="en-US" sz="2000" dirty="0" smtClean="0">
              <a:latin typeface="+mj-lt"/>
            </a:endParaRPr>
          </a:p>
          <a:p>
            <a:r>
              <a:rPr lang="en-US" sz="2000" dirty="0" smtClean="0">
                <a:latin typeface="+mj-lt"/>
              </a:rPr>
              <a:t>4. Kirk Approximation</a:t>
            </a:r>
          </a:p>
          <a:p>
            <a:r>
              <a:rPr lang="en-US" sz="2000" dirty="0" smtClean="0">
                <a:latin typeface="+mj-lt"/>
              </a:rPr>
              <a:t>5. </a:t>
            </a:r>
            <a:r>
              <a:rPr lang="en-US" sz="2000" dirty="0" err="1">
                <a:latin typeface="+mj-lt"/>
              </a:rPr>
              <a:t>Bjerksund</a:t>
            </a:r>
            <a:r>
              <a:rPr lang="en-US" sz="2000" dirty="0">
                <a:latin typeface="+mj-lt"/>
              </a:rPr>
              <a:t> and </a:t>
            </a:r>
            <a:r>
              <a:rPr lang="en-US" sz="2000" dirty="0" err="1">
                <a:latin typeface="+mj-lt"/>
              </a:rPr>
              <a:t>Stensland</a:t>
            </a:r>
            <a:r>
              <a:rPr lang="en-US" sz="2000" dirty="0">
                <a:latin typeface="+mj-lt"/>
              </a:rPr>
              <a:t> model</a:t>
            </a:r>
          </a:p>
          <a:p>
            <a:r>
              <a:rPr lang="en-US" sz="2000" dirty="0">
                <a:latin typeface="+mj-lt"/>
              </a:rPr>
              <a:t>6</a:t>
            </a:r>
            <a:r>
              <a:rPr lang="en-US" sz="2000" dirty="0" smtClean="0">
                <a:latin typeface="+mj-lt"/>
              </a:rPr>
              <a:t>. Monte Carlo Simulation</a:t>
            </a:r>
            <a:endParaRPr lang="en-US" sz="2000" dirty="0">
              <a:latin typeface="+mj-lt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6018531" y="2638887"/>
            <a:ext cx="609600" cy="533928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48653" y="2705796"/>
            <a:ext cx="3168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Pearson Model</a:t>
            </a:r>
            <a:endParaRPr lang="en-US" sz="2000" dirty="0">
              <a:latin typeface="+mj-lt"/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6018531" y="4516325"/>
            <a:ext cx="609600" cy="533928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66941" y="4584774"/>
            <a:ext cx="3168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Add Seasonality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096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MIT Sloan School of Management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18409" y="3500736"/>
            <a:ext cx="1729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+mj-lt"/>
              </a:rPr>
              <a:t>Thank You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346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ftr" idx="11"/>
          </p:nvPr>
        </p:nvSpPr>
        <p:spPr>
          <a:xfrm>
            <a:off x="59436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 baseline="0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-US" sz="900" b="0" i="0" u="none" strike="noStrike" cap="none" baseline="0" dirty="0" smtClea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2015 </a:t>
            </a:r>
            <a:r>
              <a:rPr lang="en-US" sz="900" b="0" i="0" u="none" strike="noStrike" cap="none" baseline="0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MIT Sloan School of Management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60402" y="304800"/>
            <a:ext cx="77215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5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Energy Commodity Properties</a:t>
            </a:r>
            <a:endParaRPr lang="en-US" sz="3250" b="1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228601" y="1676400"/>
            <a:ext cx="80645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78000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Times" charset="0"/>
              <a:buChar char="•"/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2pPr>
            <a:lvl3pPr marL="1085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</a:defRPr>
            </a:lvl3pPr>
            <a:lvl4pPr marL="14287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17716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dirty="0" smtClean="0"/>
              <a:t>Seasonality</a:t>
            </a:r>
          </a:p>
          <a:p>
            <a:pPr lvl="1"/>
            <a:r>
              <a:rPr lang="en-US" dirty="0" smtClean="0"/>
              <a:t>Seasonal demand and supply</a:t>
            </a:r>
          </a:p>
          <a:p>
            <a:pPr lvl="1"/>
            <a:r>
              <a:rPr lang="en-US" dirty="0" smtClean="0"/>
              <a:t>Unexpected events and natural disasters</a:t>
            </a:r>
          </a:p>
          <a:p>
            <a:r>
              <a:rPr lang="en-US" dirty="0" smtClean="0"/>
              <a:t>Mean reversion</a:t>
            </a:r>
          </a:p>
          <a:p>
            <a:pPr lvl="1"/>
            <a:r>
              <a:rPr lang="en-US" dirty="0" smtClean="0"/>
              <a:t>Equilibrium price determined by demand and supply</a:t>
            </a:r>
          </a:p>
          <a:p>
            <a:r>
              <a:rPr lang="en-US" dirty="0" smtClean="0"/>
              <a:t>Convenience yield and storage cost</a:t>
            </a:r>
          </a:p>
          <a:p>
            <a:r>
              <a:rPr lang="en-US" dirty="0" smtClean="0"/>
              <a:t>Heavily influenced by social/economic change</a:t>
            </a:r>
          </a:p>
          <a:p>
            <a:pPr lvl="1"/>
            <a:r>
              <a:rPr lang="en-US" dirty="0" smtClean="0"/>
              <a:t>Technology and production capability</a:t>
            </a:r>
          </a:p>
          <a:p>
            <a:pPr lvl="1"/>
            <a:r>
              <a:rPr lang="en-US" dirty="0" smtClean="0"/>
              <a:t>Regulatory policy, foreign policy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21158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2015 </a:t>
            </a:r>
            <a:r>
              <a:rPr lang="en-US" dirty="0"/>
              <a:t>MIT Sloan School of Management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 Option</a:t>
            </a:r>
            <a:endParaRPr lang="en-US" dirty="0"/>
          </a:p>
        </p:txBody>
      </p:sp>
      <p:sp>
        <p:nvSpPr>
          <p:cNvPr id="215044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28601" y="1676400"/>
            <a:ext cx="8064500" cy="3962400"/>
          </a:xfrm>
        </p:spPr>
        <p:txBody>
          <a:bodyPr/>
          <a:lstStyle/>
          <a:p>
            <a:r>
              <a:rPr lang="en-US" sz="2000" dirty="0" smtClean="0"/>
              <a:t>A </a:t>
            </a:r>
            <a:r>
              <a:rPr lang="en-US" sz="2000" dirty="0"/>
              <a:t>spread option is an option written on the difference of two underlying </a:t>
            </a:r>
            <a:r>
              <a:rPr lang="en-US" sz="2000" dirty="0" smtClean="0"/>
              <a:t>assets</a:t>
            </a:r>
          </a:p>
          <a:p>
            <a:endParaRPr lang="en-US" sz="2000" dirty="0"/>
          </a:p>
          <a:p>
            <a:r>
              <a:rPr lang="en-US" sz="2000" dirty="0"/>
              <a:t>Suppose asset values at time t </a:t>
            </a:r>
            <a:r>
              <a:rPr lang="en-US" sz="2000" dirty="0" smtClean="0"/>
              <a:t>are S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(T) and S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(T)</a:t>
            </a:r>
            <a:r>
              <a:rPr lang="en-US" sz="2000" baseline="-25000" dirty="0" smtClean="0"/>
              <a:t>,</a:t>
            </a:r>
            <a:r>
              <a:rPr lang="en-US" sz="2000" dirty="0" smtClean="0"/>
              <a:t> then </a:t>
            </a:r>
            <a:r>
              <a:rPr lang="en-US" sz="2000" dirty="0"/>
              <a:t>intrinsic value for a spread call option is </a:t>
            </a: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>
                <a:effectLst/>
              </a:rPr>
              <a:t>Max( </a:t>
            </a:r>
            <a:r>
              <a:rPr lang="en-US" sz="2000" dirty="0" smtClean="0"/>
              <a:t>S</a:t>
            </a:r>
            <a:r>
              <a:rPr lang="en-US" sz="2000" baseline="-25000" dirty="0" smtClean="0"/>
              <a:t>2</a:t>
            </a:r>
            <a:r>
              <a:rPr lang="en-US" sz="2000" dirty="0"/>
              <a:t>(T</a:t>
            </a:r>
            <a:r>
              <a:rPr lang="en-US" sz="2000" dirty="0" smtClean="0"/>
              <a:t>)</a:t>
            </a:r>
            <a:r>
              <a:rPr lang="en-US" sz="2000" dirty="0"/>
              <a:t> –</a:t>
            </a:r>
            <a:r>
              <a:rPr lang="en-US" sz="2000" dirty="0" smtClean="0"/>
              <a:t> S</a:t>
            </a:r>
            <a:r>
              <a:rPr lang="en-US" sz="2000" baseline="-25000" dirty="0" smtClean="0"/>
              <a:t>1</a:t>
            </a:r>
            <a:r>
              <a:rPr lang="en-US" sz="2000" dirty="0"/>
              <a:t>(T</a:t>
            </a:r>
            <a:r>
              <a:rPr lang="en-US" sz="2000" dirty="0" smtClean="0"/>
              <a:t>) – K, 0)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368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2015 </a:t>
            </a:r>
            <a:r>
              <a:rPr lang="en-US" dirty="0"/>
              <a:t>MIT Sloan School of Management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Spread Option</a:t>
            </a:r>
            <a:endParaRPr lang="en-US" dirty="0"/>
          </a:p>
        </p:txBody>
      </p:sp>
      <p:sp>
        <p:nvSpPr>
          <p:cNvPr id="215044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28601" y="1676400"/>
            <a:ext cx="8064500" cy="3962400"/>
          </a:xfrm>
        </p:spPr>
        <p:txBody>
          <a:bodyPr/>
          <a:lstStyle/>
          <a:p>
            <a:r>
              <a:rPr lang="en-US" sz="2400" dirty="0" smtClean="0"/>
              <a:t>Dark </a:t>
            </a:r>
            <a:r>
              <a:rPr lang="en-US" sz="2400" dirty="0"/>
              <a:t>spread: electricity and </a:t>
            </a:r>
            <a:r>
              <a:rPr lang="en-US" sz="2400" dirty="0" smtClean="0"/>
              <a:t>coal</a:t>
            </a:r>
            <a:endParaRPr lang="en-US" sz="2400" dirty="0"/>
          </a:p>
          <a:p>
            <a:r>
              <a:rPr lang="en-US" sz="2400" dirty="0" smtClean="0"/>
              <a:t>Spark </a:t>
            </a:r>
            <a:r>
              <a:rPr lang="en-US" sz="2400" dirty="0"/>
              <a:t>spread: electricity and </a:t>
            </a:r>
            <a:r>
              <a:rPr lang="en-US" sz="2400" dirty="0" smtClean="0"/>
              <a:t>gas</a:t>
            </a:r>
            <a:endParaRPr lang="en-US" sz="2400" dirty="0"/>
          </a:p>
          <a:p>
            <a:r>
              <a:rPr lang="en-US" sz="2400" dirty="0" smtClean="0"/>
              <a:t>Crack </a:t>
            </a:r>
            <a:r>
              <a:rPr lang="en-US" sz="2400" dirty="0"/>
              <a:t>spread: crude oil and its </a:t>
            </a:r>
            <a:r>
              <a:rPr lang="en-US" sz="2400" dirty="0" smtClean="0"/>
              <a:t>refined products</a:t>
            </a:r>
          </a:p>
          <a:p>
            <a:r>
              <a:rPr lang="en-US" sz="2400" dirty="0" smtClean="0"/>
              <a:t>Temporal </a:t>
            </a:r>
            <a:r>
              <a:rPr lang="en-US" sz="2400" dirty="0"/>
              <a:t>spread: same underlying but with different maturity </a:t>
            </a:r>
            <a:r>
              <a:rPr lang="en-US" sz="2400" dirty="0" smtClean="0"/>
              <a:t>dates</a:t>
            </a:r>
            <a:endParaRPr lang="en-US" sz="2400" dirty="0"/>
          </a:p>
          <a:p>
            <a:r>
              <a:rPr lang="en-US" sz="2400" dirty="0" smtClean="0"/>
              <a:t>Locational </a:t>
            </a:r>
            <a:r>
              <a:rPr lang="en-US" sz="2400" dirty="0"/>
              <a:t>spread: same underlying but with different physical </a:t>
            </a:r>
            <a:r>
              <a:rPr lang="en-US" sz="2400" dirty="0" smtClean="0"/>
              <a:t>delivery </a:t>
            </a:r>
            <a:r>
              <a:rPr lang="en-US" sz="2400" dirty="0"/>
              <a:t>locations</a:t>
            </a:r>
          </a:p>
          <a:p>
            <a:pPr marL="857250" lvl="2" indent="0">
              <a:lnSpc>
                <a:spcPct val="90000"/>
              </a:lnSpc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2015 </a:t>
            </a:r>
            <a:r>
              <a:rPr lang="en-US" dirty="0"/>
              <a:t>MIT Sloan School of Management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Valuing Spread Option</a:t>
            </a:r>
            <a:endParaRPr lang="en-US" dirty="0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17501" y="1752600"/>
            <a:ext cx="80645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78000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Times" charset="0"/>
              <a:buChar char="•"/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2pPr>
            <a:lvl3pPr marL="1085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</a:defRPr>
            </a:lvl3pPr>
            <a:lvl4pPr marL="14287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17716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Under risk neutral probability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No closed-form </a:t>
            </a:r>
            <a:r>
              <a:rPr lang="en-US" dirty="0"/>
              <a:t>solution is derivable because of this double </a:t>
            </a:r>
            <a:r>
              <a:rPr lang="en-US" dirty="0" smtClean="0"/>
              <a:t>integral</a:t>
            </a:r>
          </a:p>
          <a:p>
            <a:endParaRPr lang="en-US" dirty="0"/>
          </a:p>
          <a:p>
            <a:r>
              <a:rPr lang="en-US" dirty="0"/>
              <a:t>Our goal: explore various ways to </a:t>
            </a:r>
            <a:r>
              <a:rPr lang="en-US" dirty="0" smtClean="0"/>
              <a:t>evaluate </a:t>
            </a:r>
            <a:r>
              <a:rPr lang="en-US" dirty="0"/>
              <a:t>a generic spread option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7" name="Picture 6" descr="Screen Shot 2015-02-22 at 11.05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86000"/>
            <a:ext cx="40386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7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2015 </a:t>
            </a:r>
            <a:r>
              <a:rPr lang="en-US" dirty="0"/>
              <a:t>MIT Sloan School of Management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Bachelier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317501" y="1752600"/>
            <a:ext cx="80645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78000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Times" charset="0"/>
              <a:buChar char="•"/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2pPr>
            <a:lvl3pPr marL="1085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</a:defRPr>
            </a:lvl3pPr>
            <a:lvl4pPr marL="14287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17716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dirty="0" smtClean="0">
                <a:solidFill>
                  <a:schemeClr val="tx1"/>
                </a:solidFill>
              </a:rPr>
              <a:t>Assumption: the dynamics of a spread follows an arithmetic Brownian motion</a:t>
            </a:r>
          </a:p>
          <a:p>
            <a:pPr>
              <a:lnSpc>
                <a:spcPct val="90000"/>
              </a:lnSpc>
            </a:pPr>
            <a:r>
              <a:rPr lang="en-US" sz="1800" dirty="0" smtClean="0">
                <a:solidFill>
                  <a:schemeClr val="tx1"/>
                </a:solidFill>
              </a:rPr>
              <a:t>This assumption restricts the value of underlying asset to be positive, so that the spread option price can be computed by evaluating Gaussian integrals</a:t>
            </a:r>
          </a:p>
          <a:p>
            <a:pPr>
              <a:lnSpc>
                <a:spcPct val="90000"/>
              </a:lnSpc>
            </a:pPr>
            <a:r>
              <a:rPr lang="en-US" sz="1800" dirty="0" smtClean="0">
                <a:solidFill>
                  <a:schemeClr val="tx1"/>
                </a:solidFill>
              </a:rPr>
              <a:t>Gaussian integrals can be represented by a closed form formula, similar to the Black Scholes formula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https://lh3.googleusercontent.com/PosbEfhnXCm3vO-zt9vNO79L8_Wo4SDbiRvnVmbGHzXUouohckaKqvccg81yEkl4EnvJrbIiyhCeq0yZHJaOXeROscbZDdAfza-JoLLotbNHIkN473-ZW8Mf_y9ZCZ9XLZ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31527"/>
            <a:ext cx="67056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s://lh6.googleusercontent.com/EY_Gpf2ZA3vcMNJdRZt67iEryKHCrt-XhpiYm8ss0K9L5f8Mq7-UvM78M6khThO7JjAud0llE-OaVuXjAhube_wXbTFppoi2FHi-lglSQBSjBbKkZK9NtLo08rZpmtQVA-U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203128"/>
            <a:ext cx="6934200" cy="804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86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Carmona-</a:t>
            </a:r>
            <a:r>
              <a:rPr lang="en-US" sz="4000" dirty="0" err="1" smtClean="0">
                <a:solidFill>
                  <a:srgbClr val="FFFFFF"/>
                </a:solidFill>
              </a:rPr>
              <a:t>Durrleman</a:t>
            </a:r>
            <a:r>
              <a:rPr lang="en-US" sz="4000" dirty="0" smtClean="0">
                <a:solidFill>
                  <a:srgbClr val="FFFFFF"/>
                </a:solidFill>
              </a:rPr>
              <a:t> Procedure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317501" y="1752600"/>
            <a:ext cx="80645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78000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Times" charset="0"/>
              <a:buChar char="•"/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2pPr>
            <a:lvl3pPr marL="1085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</a:defRPr>
            </a:lvl3pPr>
            <a:lvl4pPr marL="14287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17716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dirty="0" smtClean="0"/>
              <a:t>Built </a:t>
            </a:r>
            <a:r>
              <a:rPr lang="en-US" dirty="0"/>
              <a:t>on Geometric Brownian motion of the two underlying forward prices, and utilizes trigonometric functions to evaluate the </a:t>
            </a:r>
            <a:r>
              <a:rPr lang="en-US" dirty="0" smtClean="0"/>
              <a:t>option</a:t>
            </a:r>
          </a:p>
          <a:p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/>
              <a:t>a result, a model similar to the Black-Scholes formula is sufficient to find the approximated option value. When strike price K=0, this model reduces to the </a:t>
            </a:r>
            <a:r>
              <a:rPr lang="en-US" dirty="0" err="1" smtClean="0"/>
              <a:t>Margrabe</a:t>
            </a:r>
            <a:r>
              <a:rPr lang="en-US" dirty="0" smtClean="0"/>
              <a:t> </a:t>
            </a:r>
            <a:r>
              <a:rPr lang="en-US" dirty="0"/>
              <a:t>model. 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5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FFFFFF"/>
      </a:dk2>
      <a:lt2>
        <a:srgbClr val="CCCCCC"/>
      </a:lt2>
      <a:accent1>
        <a:srgbClr val="E7E8CE"/>
      </a:accent1>
      <a:accent2>
        <a:srgbClr val="990033"/>
      </a:accent2>
      <a:accent3>
        <a:srgbClr val="FFFFFF"/>
      </a:accent3>
      <a:accent4>
        <a:srgbClr val="000000"/>
      </a:accent4>
      <a:accent5>
        <a:srgbClr val="F1F2E3"/>
      </a:accent5>
      <a:accent6>
        <a:srgbClr val="8A002D"/>
      </a:accent6>
      <a:hlink>
        <a:srgbClr val="000066"/>
      </a:hlink>
      <a:folHlink>
        <a:srgbClr val="336633"/>
      </a:folHlink>
    </a:clrScheme>
    <a:fontScheme name="Blank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FFFFFF"/>
        </a:dk2>
        <a:lt2>
          <a:srgbClr val="CCCCCC"/>
        </a:lt2>
        <a:accent1>
          <a:srgbClr val="E7E8CE"/>
        </a:accent1>
        <a:accent2>
          <a:srgbClr val="990033"/>
        </a:accent2>
        <a:accent3>
          <a:srgbClr val="FFFFFF"/>
        </a:accent3>
        <a:accent4>
          <a:srgbClr val="000000"/>
        </a:accent4>
        <a:accent5>
          <a:srgbClr val="F1F2E3"/>
        </a:accent5>
        <a:accent6>
          <a:srgbClr val="8A002D"/>
        </a:accent6>
        <a:hlink>
          <a:srgbClr val="000066"/>
        </a:hlink>
        <a:folHlink>
          <a:srgbClr val="33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5874</TotalTime>
  <Words>1255</Words>
  <Application>Microsoft Office PowerPoint</Application>
  <PresentationFormat>On-screen Show (4:3)</PresentationFormat>
  <Paragraphs>226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ＭＳ Ｐゴシック</vt:lpstr>
      <vt:lpstr>Arial</vt:lpstr>
      <vt:lpstr>Calibri</vt:lpstr>
      <vt:lpstr>Cambria</vt:lpstr>
      <vt:lpstr>Times</vt:lpstr>
      <vt:lpstr>Times New Roman</vt:lpstr>
      <vt:lpstr>Blank</vt:lpstr>
      <vt:lpstr>Stout Risius Ross Pricing Energy Derivatives</vt:lpstr>
      <vt:lpstr>Agenda</vt:lpstr>
      <vt:lpstr>Background on the Energy Commodity Market</vt:lpstr>
      <vt:lpstr>Energy Commodity Properties</vt:lpstr>
      <vt:lpstr>Spread Option</vt:lpstr>
      <vt:lpstr>Types of Spread Option</vt:lpstr>
      <vt:lpstr>Valuing Spread Option</vt:lpstr>
      <vt:lpstr>Bachelier Model</vt:lpstr>
      <vt:lpstr>Carmona-Durrleman Procedure</vt:lpstr>
      <vt:lpstr>Carmona-Durrleman Procedure</vt:lpstr>
      <vt:lpstr>Pearson Model</vt:lpstr>
      <vt:lpstr>Pearson Linear Approximation</vt:lpstr>
      <vt:lpstr>Pearson Linear Approximation</vt:lpstr>
      <vt:lpstr>Pearson Optimization</vt:lpstr>
      <vt:lpstr>Testing Results and Comparison</vt:lpstr>
      <vt:lpstr>Model Results</vt:lpstr>
      <vt:lpstr>Percentage Errors</vt:lpstr>
      <vt:lpstr>Spread Option Summary</vt:lpstr>
      <vt:lpstr>Multifactor Model</vt:lpstr>
      <vt:lpstr>Schwartz and Smith 2-Factor</vt:lpstr>
      <vt:lpstr>Model Intuition</vt:lpstr>
      <vt:lpstr>Schwartz-Smith Two Factor Model</vt:lpstr>
      <vt:lpstr>Schwartz Two Factor Model</vt:lpstr>
      <vt:lpstr>Results: Parameter Estimation</vt:lpstr>
      <vt:lpstr>Results: Heating Oil Futures Curve</vt:lpstr>
      <vt:lpstr>Results: Cattle Futures Curve</vt:lpstr>
      <vt:lpstr>Multifactor Model Summary</vt:lpstr>
      <vt:lpstr>PCA Model</vt:lpstr>
      <vt:lpstr>Three Major Factors for the Forward Curve</vt:lpstr>
      <vt:lpstr>Simulating the Forward Curve Using Principal Components</vt:lpstr>
      <vt:lpstr>Historical vs. Model Implied</vt:lpstr>
      <vt:lpstr>Conclusion</vt:lpstr>
      <vt:lpstr>Q&amp;A</vt:lpstr>
    </vt:vector>
  </TitlesOfParts>
  <Manager/>
  <Company>MIT Sloan School of Management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 Sloan presentation template</dc:title>
  <dc:subject/>
  <dc:creator/>
  <cp:keywords/>
  <dc:description/>
  <cp:lastModifiedBy>Susan</cp:lastModifiedBy>
  <cp:revision>544</cp:revision>
  <cp:lastPrinted>2015-02-27T05:18:21Z</cp:lastPrinted>
  <dcterms:created xsi:type="dcterms:W3CDTF">2004-06-17T14:36:17Z</dcterms:created>
  <dcterms:modified xsi:type="dcterms:W3CDTF">2015-02-27T05:18:33Z</dcterms:modified>
  <cp:category/>
</cp:coreProperties>
</file>